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4.xml" ContentType="application/vnd.openxmlformats-officedocument.presentationml.notesSlide+xml"/>
  <Override PartName="/ppt/ink/ink3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30"/>
  </p:notesMasterIdLst>
  <p:handoutMasterIdLst>
    <p:handoutMasterId r:id="rId31"/>
  </p:handoutMasterIdLst>
  <p:sldIdLst>
    <p:sldId id="507" r:id="rId5"/>
    <p:sldId id="510" r:id="rId6"/>
    <p:sldId id="500" r:id="rId7"/>
    <p:sldId id="259" r:id="rId8"/>
    <p:sldId id="502" r:id="rId9"/>
    <p:sldId id="271" r:id="rId10"/>
    <p:sldId id="256" r:id="rId11"/>
    <p:sldId id="264" r:id="rId12"/>
    <p:sldId id="261" r:id="rId13"/>
    <p:sldId id="501" r:id="rId14"/>
    <p:sldId id="506" r:id="rId15"/>
    <p:sldId id="509" r:id="rId16"/>
    <p:sldId id="272" r:id="rId17"/>
    <p:sldId id="274" r:id="rId18"/>
    <p:sldId id="513" r:id="rId19"/>
    <p:sldId id="508" r:id="rId20"/>
    <p:sldId id="511" r:id="rId21"/>
    <p:sldId id="512" r:id="rId22"/>
    <p:sldId id="499" r:id="rId23"/>
    <p:sldId id="263" r:id="rId24"/>
    <p:sldId id="276" r:id="rId25"/>
    <p:sldId id="403" r:id="rId26"/>
    <p:sldId id="267" r:id="rId27"/>
    <p:sldId id="505" r:id="rId28"/>
    <p:sldId id="498" r:id="rId29"/>
  </p:sldIdLst>
  <p:sldSz cx="9144000" cy="6858000" type="screen4x3"/>
  <p:notesSz cx="7010400" cy="9236075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63F"/>
    <a:srgbClr val="FBA200"/>
    <a:srgbClr val="1D86CD"/>
    <a:srgbClr val="158EA2"/>
    <a:srgbClr val="CEDCDE"/>
    <a:srgbClr val="000000"/>
    <a:srgbClr val="EEDB42"/>
    <a:srgbClr val="519535"/>
    <a:srgbClr val="38939B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BDD0D-8875-4796-9DCD-D8FAAB682615}" v="15" dt="2020-12-02T22:21:02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0" autoAdjust="0"/>
    <p:restoredTop sz="86181" autoAdjust="0"/>
  </p:normalViewPr>
  <p:slideViewPr>
    <p:cSldViewPr>
      <p:cViewPr>
        <p:scale>
          <a:sx n="74" d="100"/>
          <a:sy n="74" d="100"/>
        </p:scale>
        <p:origin x="141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sa Tobar" userId="0e2f46df-33df-4758-b33a-a89d46c078b7" providerId="ADAL" clId="{918BDD0D-8875-4796-9DCD-D8FAAB682615}"/>
    <pc:docChg chg="modSld">
      <pc:chgData name="Tessa Tobar" userId="0e2f46df-33df-4758-b33a-a89d46c078b7" providerId="ADAL" clId="{918BDD0D-8875-4796-9DCD-D8FAAB682615}" dt="2020-12-02T22:33:15.473" v="6" actId="12"/>
      <pc:docMkLst>
        <pc:docMk/>
      </pc:docMkLst>
      <pc:sldChg chg="modSp mod">
        <pc:chgData name="Tessa Tobar" userId="0e2f46df-33df-4758-b33a-a89d46c078b7" providerId="ADAL" clId="{918BDD0D-8875-4796-9DCD-D8FAAB682615}" dt="2020-12-02T22:32:27.178" v="4" actId="20577"/>
        <pc:sldMkLst>
          <pc:docMk/>
          <pc:sldMk cId="0" sldId="264"/>
        </pc:sldMkLst>
        <pc:spChg chg="mod">
          <ac:chgData name="Tessa Tobar" userId="0e2f46df-33df-4758-b33a-a89d46c078b7" providerId="ADAL" clId="{918BDD0D-8875-4796-9DCD-D8FAAB682615}" dt="2020-12-02T22:32:27.178" v="4" actId="20577"/>
          <ac:spMkLst>
            <pc:docMk/>
            <pc:sldMk cId="0" sldId="264"/>
            <ac:spMk id="2" creationId="{FB50F0B8-379F-4CBF-837F-0321C5275D61}"/>
          </ac:spMkLst>
        </pc:spChg>
      </pc:sldChg>
      <pc:sldChg chg="modSp mod">
        <pc:chgData name="Tessa Tobar" userId="0e2f46df-33df-4758-b33a-a89d46c078b7" providerId="ADAL" clId="{918BDD0D-8875-4796-9DCD-D8FAAB682615}" dt="2020-12-02T22:33:15.473" v="6" actId="12"/>
        <pc:sldMkLst>
          <pc:docMk/>
          <pc:sldMk cId="3873275597" sldId="276"/>
        </pc:sldMkLst>
        <pc:spChg chg="mod">
          <ac:chgData name="Tessa Tobar" userId="0e2f46df-33df-4758-b33a-a89d46c078b7" providerId="ADAL" clId="{918BDD0D-8875-4796-9DCD-D8FAAB682615}" dt="2020-12-02T22:33:15.473" v="6" actId="12"/>
          <ac:spMkLst>
            <pc:docMk/>
            <pc:sldMk cId="3873275597" sldId="276"/>
            <ac:spMk id="196" creationId="{00000000-0000-0000-0000-000000000000}"/>
          </ac:spMkLst>
        </pc:spChg>
      </pc:sldChg>
      <pc:sldChg chg="modSp mod">
        <pc:chgData name="Tessa Tobar" userId="0e2f46df-33df-4758-b33a-a89d46c078b7" providerId="ADAL" clId="{918BDD0D-8875-4796-9DCD-D8FAAB682615}" dt="2020-12-02T22:31:43.444" v="0" actId="20577"/>
        <pc:sldMkLst>
          <pc:docMk/>
          <pc:sldMk cId="3367485279" sldId="500"/>
        </pc:sldMkLst>
        <pc:spChg chg="mod">
          <ac:chgData name="Tessa Tobar" userId="0e2f46df-33df-4758-b33a-a89d46c078b7" providerId="ADAL" clId="{918BDD0D-8875-4796-9DCD-D8FAAB682615}" dt="2020-12-02T22:31:43.444" v="0" actId="20577"/>
          <ac:spMkLst>
            <pc:docMk/>
            <pc:sldMk cId="3367485279" sldId="500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CA173-7497-44A7-A4CD-70AE4F45FFC6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CCC7C-FC06-429F-A0E5-46B9A8F4F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30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1-09T20:21:46.2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0 156,'6'0,"6"0,7 0,5 0,4 0,8 0,3 0,0 0,-1 0,-2 0,-2 0,-1 0,-2 0,6 0,0 0,1 0,-2 0,-2 0,5 0,5 0,6 0,6 0,3 0,2 0,1 0,1 0,1 0,4 0,2 0,-1 0,4 0,5 0,0 0,-3 0,2 0,3 0,5 0,-3 0,-4 0,-5 0,-9 0,-6 0,-1 0,-1 0,1 0,7 0,8 0,13 0,19 0,6 0,7 0,-1-5,-11-2,-11 0,-7 2,-7-4,-6-1,-12 2,-5 3,-7 1,-6 2,-7 1,-3 0,3 2,5-1,7 0,10 1,6-1,8 0,12 0,7-5,10-2,3 0,0-3,-3-1,-8 2,-15 2,-15 3,-8 1,-8 2,-3 1,-2 0,-4 1,2-1,4 1,11-1,6-5,3-2,2 0,-1 2,-7 1,-7 2,-7 1,-7 0,-4 1,-2 0,3 1,1-1,0 0,5 0,10 0,8 0,9 0,9 0,13 0,6 0,3 0,1 0,-2 0,-11 0,-16 0,-14 0,-12 0,-8 0,-6 0,-2 0,-1 0,6 6,1 1,1-1,4 0,2-2,-3-2,-1-1,-3 0,4-1,6-1,10 1,7 0,9 5,8 2,6-1,-1 0,-4-3,-10 0,-12-2,-10 0,-9-1,-5-1,-3 1,-2 5,5 2,2-1,10 0,14 3,6 0,4-1,-1 3,0 0,-3-2,-1-3,-7 4,-7-1,-8-2,0-1,-3-3,-2-1,2-1,1-1,-3 0,4-1,-1 1,4 5,-1 2,3-1,4 0,-2-3,-3 0,-5-2,-4-1,2 1,6-2,5 1,-1 0,2-1,-2 1,-4 0,-5 0,-4 0,-3 0,-1 0,-1 0,4 0,8 0,1 0,-2 0,3 0,-1 0,-3 0,-3 0,-2 0,-3 0,-1 0,-2 0,6-5,2-2,-1 0,-1 2,3 1,12 2,12 0,7 2,6-5,-3-2,-10 0,-10 2,-9 2,-6 1,-5 0,8 2,2 0,5 0,-1 0,-3 1,-4-1,-3 0,-3 0,-2 0,-1 0,0 0,-1 0,0 0,6 0,1 0,1 0,-2 0,-1 0,-2 0,-1 0,10 0,3 0,0 0,-4 0,3 0,-2 0,-2 0,-3 0,-2 0,-2 0,-1 0,-1 0,-1 0,1 0,-1 0,1 0,-1 0,1 0,0 0,0 0,0 0,0 0,0 0,0 0,-5-5,-2-2,0 0,-4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1-09T20:21:53.0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0 126,'6'0,"6"0,7 0,5 0,4 0,8 0,3 0,0 5,4 2,0 0,-2-2,-3-1,-3-1,-1-2,3-1,7 0,5 0,1 0,1-1,9 1,9 0,10 0,6 0,-1 0,2 0,-9 0,-6 0,-11 0,-10 0,-3 0,1 0,-3 0,8 0,4 0,4 0,7 0,-3 0,-1 0,-8 0,-6 0,-8 0,-5 0,-4 0,-2 0,-1 0,-1 0,1 0,5 0,7 0,8 0,10 0,17 0,10 0,7 0,3 0,1 0,-11 0,-16 0,-13 0,-12 0,-9 0,-5 0,-3 0,5 0,1 0,5 0,7 0,11 0,11 0,5 0,5 0,0 0,-8 0,-11 0,-10 0,-9 0,-6 0,2 0,10 0,13 5,12 2,15 5,19 1,13-3,1-2,-8-3,-19-2,-20-2,-16-1,-3 0,0 0,7-1,4 1,1-1,-6 1,-2 0,0 0,-5 0,-7 0,-5 0,1 0,-2 0,-2 0,-2 0,2 0,7 0,0 0,3 0,-1 0,7 0,-1 0,2-5,-3-2,-1 0,8 2,3 1,-2 1,-7 2,-7 1,-7 0,-3 0,1 0,6 0,6 1,5-1,4 0,2 0,3 0,-6 0,-6 0,-7 0,-5 0,-5 0,-2 0,-2 0,5 0,2 0,-1 0,10 0,8 0,4 0,4 0,-4 0,-6 0,-7 0,-6 0,-4 0,-3 0,4 0,6 0,6 0,7 0,3 0,3 0,1-5,-4-2,-7 0,-7 2,-5 1,6 1,6 2,4 1,5 0,-4 0,-5 0,-7 0,-5 1,1-1,-1 0,-2 0,4 0,10 0,18 0,18 0,15 0,6 0,12 0,0 0,-14 0,-21 0,-18 0,-17 0,-10 0,-3 0,-1 0,3 0,6 0,5 0,6 0,8 0,9 0,3 0,-6 0,-5 0,-7 0,-10 0,-6 0,-6 0,-4 0,-1 0,-2 0,0 0,1 0,0 0,0 0,0 0,-4-5,-2-2,0 0,2-4,6 1,4 0,6 4,11-4,8 1,-2-4,-5 0,-2 3,2 3,-4 2,0 3,-2 1,0 1,-3-5,3-2,-3 1,-3 1,-4 2,-3 0,-2 2,-1 1,4 0,1 0,0 0,-1 1,-2-1,-1 0,-1 0,0 0,-1 0,-1 0,1 0,0 0,5 0,2 0,-1 0,0 0,-3 0,0 0,-2 0,-1 0,6 0,0 0,6 5,0 2,-2 0,-2-2,-14 4,-15 1,-16-2,-11-2,-9-2,-5-2,-2-1,-1-1,0 0,1-1,0 1,-4 0,-7-1,-22 1,-37 5,-37 7,-17 2,-2-2,21-3,22-2,27-4,17-1,17-1,16 4,21 1,19 0,14-1,15-1,8-2,8-1,1-1,3 0,-1 0,-4 0,1-1,3 1,4 0,9-5,4-2,1 0,-5 2,-8-5,3 1,7 1,3-3,7 0,1 2,3 3,-6-3,-16-6,-16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1-09T19:58:38.1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0,'11'0,"14"0,12 0,17 6,15 1,0-1,-5 0,-9-3,-9 0,-6-2,-5 0,-3-1,-2-1,-1 1,0 0,1 0,0-1,0 1,1 0,5 0,2 0,-1 0,0 0,-2 0,-2 0,-1 0,0 0,4 0,2 0,-1 0,5 0,10 0,7 0,4 0,2 0,0 0,0 0,-1 0,5 0,-4 0,-8 0,-9 6,-1 1,-4-1,-4 0,2-3,5 0,10-2,6 0,3-1,1-1,0 1,-6 0,-8 0,-2-1,0 1,3 0,8 0,10 0,2 0,-5 0,-9 0,-9 0,-8 0,-6 0,-4 0,4 0,5 0,2 0,4 0,9 0,7 0,2 0,1 0,-6 0,-7 0,-8 0,-6 0,-4 0,-4 0,-1 0,0 6,5 1,12-1,9 0,5-3,-2 0,-6-2,4 0,-3-1,-5-1,-6 1,-4 0,-4 0,-3-1,-2 1,1 0,-2 0,1 0,6 0,1 0,1 0,-2 0,-2 0,0 0,-2 0,0 0,-1 0,-1 0,1 0,5 0,7 0,2 0,-2 0,-3 0,2 0,0 0,-3 0,3 0,0 0,-3 0,-1 0,-4 0,5 0,-1 0,5 0,5 0,0 0,-3 0,-3 0,-5 0,-3 0,4 0,0 0,5 0,5 0,5 0,4 0,-3 0,-4 0,-1 0,-4 0,-3 0,-4 0,-4 0,-1 0,-2 0,-1 0,6 0,1 0,5 0,1 0,-2 0,-2 0,-3 0,3 0,0 0,4 0,0 0,-2 0,-2 0,2 0,-1 0,-1 0,3 0,4 0,6 0,4 0,3 0,3 0,0 0,-4 0,-8 0,-6 0,0 0,-3 0,-3 0,3 0,5 0,5 0,-1 0,-3 0,-5 0,-5 0,-2 0,3 0,0 0,-1 0,-2 0,5 0,-1 0,5 0,0 0,-3 0,-3 0,-2 0,-2 0,3 0,1 0,-1 0,5 0,-1 0,-2 0,-1 0,-3 0,-2 0,-1 0,-1 0,5 0,2 0,-1 0,-1 0,-2 0,0 0,-2 0,-1 0,5 0,13 0,7 0,11 0,10 0,2 0,3 0,-6 0,-12 0,-11 0,-9 0,-7 0,1 0,-1 0,4 0,0 0,4 0,-1 0,-2 0,-4 0,3 0,5 0,0 0,2 0,4 0,9 0,4 0,3 0,-7 0,-1 0,-7 0,-2 0,-4 0,-4 0,-5 0,-4 0,4 0,0 0,4 0,0 0,-1 0,-3 0,-2 0,-3 0,-1-5,-1-2,0 0,0 2,4 1,3 2,-1 0,-1 2,4 0,1 0,-2 0,-3 1,-1-1,-2 0,5 0,0 0,5 0,0 0,-2 0,-3 0,3 0,0 0,-2 0,3 0,-1-5,-1-2,-3 0,-2 2,-2 1,-2 2,0 0,0 2,5 0,1 0,1 0,-2 1,-2-1,0 0,-2 0,-1 0,0 0,0 0,0 0,-1 0,6 0,2 0,0 0,-2 0,-1 0,-2 0,0 0,3 0,2 0,0 0,3 0,1 0,-3 0,4 0,-1 0,-2 0,-2 0,-3 0,3 0,1 0,-1 0,-2 0,3 0,1 0,-1 6,2 1,6-1,0 0,-3-3,2 0,-2-2,2 0,-1-1,-4-1,3 1,-2 0,9 0,0 5,7 2,10-1,-1 0,3-3,-4 0,-9-2,-9 0,-1 4,1 2,-2 4,2 1,-2-1,-4-4,-4-2,-2-2,-3-2,-2 0,0-2,-1 1,1-1,-1 1,-5-1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2286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4572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6858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9144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11430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13716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16002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1828800" algn="l" rtl="0">
              <a:spcBef>
                <a:spcPts val="0"/>
              </a:spcBef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058286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s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Taller Comunitario de </a:t>
            </a:r>
            <a:r>
              <a:rPr lang="es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Winters</a:t>
            </a:r>
            <a:r>
              <a:rPr lang="es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s-ES" dirty="0"/>
              <a:t>9 de diciembre de 2020</a:t>
            </a:r>
            <a:endParaRPr dirty="0"/>
          </a:p>
        </p:txBody>
      </p:sp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Don isn’t present, we can remove the photo and keep the photo of Jesse Loren </a:t>
            </a:r>
          </a:p>
        </p:txBody>
      </p:sp>
    </p:spTree>
    <p:extLst>
      <p:ext uri="{BB962C8B-B14F-4D97-AF65-F5344CB8AC3E}">
        <p14:creationId xmlns:p14="http://schemas.microsoft.com/office/powerpoint/2010/main" val="2268479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Jesse Loren will present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30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Arial"/>
              <a:buNone/>
            </a:pPr>
            <a:endParaRPr lang="en-US" sz="1200" b="0" i="0" u="none" strike="noStrike" cap="none" dirty="0">
              <a:solidFill>
                <a:srgbClr val="535353"/>
              </a:solidFill>
              <a:ea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Woodland: Angel Barajas, Tom Stallard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Yolo County: Don Saylor, </a:t>
            </a:r>
            <a:r>
              <a:rPr lang="en-US" sz="1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Gary Sandy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Davis: Dan Carson, Lucas </a:t>
            </a:r>
            <a:r>
              <a:rPr lang="en-US" sz="1200" b="0" i="0" u="none" strike="noStrike" cap="none" dirty="0" err="1">
                <a:latin typeface="Calibri"/>
                <a:ea typeface="Calibri"/>
                <a:cs typeface="Calibri"/>
                <a:sym typeface="Calibri"/>
              </a:rPr>
              <a:t>Frerichs</a:t>
            </a:r>
            <a:endParaRPr lang="en-US" sz="12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Winters: </a:t>
            </a:r>
            <a:r>
              <a:rPr lang="en-US" sz="1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Wade Cowan, Jesse Loren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lang="en-US" sz="12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Come to our meetings!</a:t>
            </a:r>
          </a:p>
        </p:txBody>
      </p:sp>
    </p:spTree>
    <p:extLst>
      <p:ext uri="{BB962C8B-B14F-4D97-AF65-F5344CB8AC3E}">
        <p14:creationId xmlns:p14="http://schemas.microsoft.com/office/powerpoint/2010/main" val="2641503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Long </a:t>
            </a:r>
            <a:r>
              <a:rPr lang="en-US" sz="12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process of feasibility study and meetings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(2016 discussion) Davis &amp; Yolo but Woodland joined as well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n-US" sz="12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3-4 presentations over a year to Winters City Council before they voted to join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84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lang="en-US" sz="12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</p:spPr>
        <p:txBody>
          <a:bodyPr wrap="square" lIns="91900" tIns="91900" rIns="91900" bIns="91900" anchor="t" anchorCtr="0">
            <a:noAutofit/>
          </a:bodyPr>
          <a:lstStyle/>
          <a:p>
            <a:endParaRPr dirty="0"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6913"/>
            <a:ext cx="4654550" cy="3492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lang="en-US" sz="12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0534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2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24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62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18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527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09015" marR="104139" indent="-228600">
              <a:lnSpc>
                <a:spcPct val="100000"/>
              </a:lnSpc>
              <a:spcBef>
                <a:spcPts val="2495"/>
              </a:spcBef>
              <a:buFont typeface="Arial"/>
              <a:buChar char="•"/>
              <a:tabLst>
                <a:tab pos="1009650" algn="l"/>
              </a:tabLst>
            </a:pPr>
            <a:r>
              <a:rPr lang="en-US" sz="1200" b="0" u="none" spc="-5" dirty="0">
                <a:solidFill>
                  <a:schemeClr val="tx1"/>
                </a:solidFill>
                <a:highlight>
                  <a:srgbClr val="FFFF00"/>
                </a:highlight>
              </a:rPr>
              <a:t>Pollinator friendly</a:t>
            </a:r>
          </a:p>
          <a:p>
            <a:pPr marL="1009015" marR="104139" indent="-228600">
              <a:lnSpc>
                <a:spcPct val="100000"/>
              </a:lnSpc>
              <a:spcBef>
                <a:spcPts val="2495"/>
              </a:spcBef>
              <a:buFont typeface="Arial"/>
              <a:buChar char="•"/>
              <a:tabLst>
                <a:tab pos="1009650" algn="l"/>
              </a:tabLst>
            </a:pPr>
            <a:endParaRPr lang="en-US" sz="1200" b="0" u="none" spc="-5" dirty="0">
              <a:solidFill>
                <a:schemeClr val="tx1"/>
              </a:solidFill>
            </a:endParaRPr>
          </a:p>
          <a:p>
            <a:pPr marL="1009015" marR="104139" indent="-228600">
              <a:spcBef>
                <a:spcPts val="2495"/>
              </a:spcBef>
              <a:buFont typeface="Arial"/>
              <a:buChar char="•"/>
              <a:tabLst>
                <a:tab pos="1009650" algn="l"/>
              </a:tabLst>
            </a:pPr>
            <a:r>
              <a:rPr lang="en-US" sz="1200" b="0" u="none" spc="-5" dirty="0">
                <a:solidFill>
                  <a:schemeClr val="tx1"/>
                </a:solidFill>
                <a:highlight>
                  <a:srgbClr val="FFFF00"/>
                </a:highlight>
              </a:rPr>
              <a:t>Contributes 10% towards Yolo County Climate Action Plan 2021 Carbon reduction goals</a:t>
            </a:r>
          </a:p>
          <a:p>
            <a:pPr marL="1009015" marR="104139" indent="-228600">
              <a:lnSpc>
                <a:spcPct val="100000"/>
              </a:lnSpc>
              <a:spcBef>
                <a:spcPts val="2495"/>
              </a:spcBef>
              <a:buFont typeface="Arial"/>
              <a:buChar char="•"/>
              <a:tabLst>
                <a:tab pos="1009650" algn="l"/>
              </a:tabLst>
            </a:pPr>
            <a:r>
              <a:rPr lang="en-US" sz="1200" b="0" u="none" spc="-5" dirty="0">
                <a:solidFill>
                  <a:schemeClr val="tx1"/>
                </a:solidFill>
                <a:highlight>
                  <a:srgbClr val="FFFF00"/>
                </a:highlight>
              </a:rPr>
              <a:t>Planned educational uses include research of sustainable planting under bifacial arrays for agricultural and power production purposes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89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b="0" dirty="0"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0864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6974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185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00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New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322506" y="5453381"/>
            <a:ext cx="5816410" cy="5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27CA2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27C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2"/>
          </p:nvPr>
        </p:nvSpPr>
        <p:spPr>
          <a:xfrm>
            <a:off x="309806" y="5948681"/>
            <a:ext cx="1812736" cy="38912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51953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1953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and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itle and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 and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23691" y="238020"/>
            <a:ext cx="2415081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24106" y="1812781"/>
            <a:ext cx="8295788" cy="27802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0010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53535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ctrTitle"/>
          </p:nvPr>
        </p:nvSpPr>
        <p:spPr>
          <a:xfrm>
            <a:off x="628650" y="5105400"/>
            <a:ext cx="6858000" cy="7667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628650" y="6021462"/>
            <a:ext cx="6858000" cy="531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52" name="Shape 52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647" y="-5308600"/>
            <a:ext cx="10268988" cy="10493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Shape 53" descr="Pictur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4527" y="5192843"/>
            <a:ext cx="1388480" cy="1388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016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6000"/>
              <a:buFont typeface="Trebuchet MS"/>
              <a:buNone/>
              <a:defRPr sz="6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AAABAD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AAAB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016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016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016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2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016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AAABA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US" sz="1200" b="0" i="0" u="none" strike="noStrike" cap="none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file://localhost/Users/sbierzychudek/Desktop/Screen%20Shot%202019-06-12%20at%201.28.37%20PM.png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file://localhost/Users/sbierzychudek/Desktop/Screen%20Shot%202019-06-05%20at%2011.57.01%20AM.png" TargetMode="External"/><Relationship Id="rId5" Type="http://schemas.openxmlformats.org/officeDocument/2006/relationships/image" Target="../media/image9.png"/><Relationship Id="rId4" Type="http://schemas.openxmlformats.org/officeDocument/2006/relationships/image" Target="file://localhost/Users/sbierzychudek/Desktop/Screen%20Shot%202019-06-05%20at%2011.57.44%20AM.png" TargetMode="External"/><Relationship Id="rId9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2.xml"/><Relationship Id="rId5" Type="http://schemas.openxmlformats.org/officeDocument/2006/relationships/image" Target="../media/image130.png"/><Relationship Id="rId4" Type="http://schemas.openxmlformats.org/officeDocument/2006/relationships/customXml" Target="../ink/ink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0.png"/><Relationship Id="rId4" Type="http://schemas.openxmlformats.org/officeDocument/2006/relationships/customXml" Target="../ink/ink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8EA2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0" y="5282231"/>
            <a:ext cx="9144000" cy="1575769"/>
          </a:xfrm>
          <a:prstGeom prst="rect">
            <a:avLst/>
          </a:prstGeom>
          <a:solidFill>
            <a:srgbClr val="158EA2"/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190500" algn="ctr"/>
            <a:endParaRPr lang="en-US" sz="3600" b="1" dirty="0">
              <a:noFill/>
            </a:endParaRPr>
          </a:p>
        </p:txBody>
      </p:sp>
      <p:pic>
        <p:nvPicPr>
          <p:cNvPr id="3" name="Picture 2" descr="A picture containing tree, grass, outdoor, field&#10;&#10;Description automatically generated">
            <a:extLst>
              <a:ext uri="{FF2B5EF4-FFF2-40B4-BE49-F238E27FC236}">
                <a16:creationId xmlns:a16="http://schemas.microsoft.com/office/drawing/2014/main" id="{19E0721C-62F0-44A0-94F2-024875425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03076"/>
            <a:ext cx="9144000" cy="5649918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6A4F528-07D0-4005-A172-419898B32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5258638"/>
            <a:ext cx="1409700" cy="15467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3E8E97-B78B-4162-BFEA-EF56D4DAB4A2}"/>
              </a:ext>
            </a:extLst>
          </p:cNvPr>
          <p:cNvSpPr txBox="1"/>
          <p:nvPr/>
        </p:nvSpPr>
        <p:spPr>
          <a:xfrm>
            <a:off x="1714500" y="5524183"/>
            <a:ext cx="571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90500" algn="ctr"/>
            <a:r>
              <a:rPr lang="en-US" sz="3000" b="1" dirty="0">
                <a:solidFill>
                  <a:schemeClr val="bg1"/>
                </a:solidFill>
                <a:latin typeface="+mj-lt"/>
              </a:rPr>
              <a:t>Taller Comunitario de Winters</a:t>
            </a:r>
          </a:p>
          <a:p>
            <a:pPr indent="-190500" algn="ctr"/>
            <a:r>
              <a:rPr lang="en-US" sz="3000" b="1" dirty="0">
                <a:solidFill>
                  <a:schemeClr val="bg1"/>
                </a:solidFill>
                <a:latin typeface="+mj-lt"/>
              </a:rPr>
              <a:t>9 de Diciembre de 2020</a:t>
            </a:r>
          </a:p>
          <a:p>
            <a:pPr indent="-190500" algn="ctr"/>
            <a:endParaRPr lang="en-US" sz="30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882D66-61FF-48B2-B6CA-6B26F5F26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691" y="238020"/>
            <a:ext cx="3995909" cy="553994"/>
          </a:xfrm>
        </p:spPr>
        <p:txBody>
          <a:bodyPr/>
          <a:lstStyle/>
          <a:p>
            <a:r>
              <a:rPr lang="es-US" dirty="0"/>
              <a:t>Presentaciones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DAA6BE-5E77-4D84-ABF5-2E2CA02DBAD8}"/>
              </a:ext>
            </a:extLst>
          </p:cNvPr>
          <p:cNvSpPr txBox="1"/>
          <p:nvPr/>
        </p:nvSpPr>
        <p:spPr>
          <a:xfrm>
            <a:off x="723900" y="5105400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58EA2"/>
                </a:solidFill>
                <a:latin typeface="+mj-lt"/>
              </a:rPr>
              <a:t>Jesse Loren, </a:t>
            </a:r>
            <a:r>
              <a:rPr lang="es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Representante de la Mesa Directiva de </a:t>
            </a:r>
            <a:r>
              <a:rPr lang="es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Winters</a:t>
            </a:r>
            <a:r>
              <a:rPr lang="es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rgbClr val="158EA2"/>
                </a:solidFill>
                <a:latin typeface="+mj-lt"/>
              </a:rPr>
              <a:t>Rebecca Boyles, </a:t>
            </a:r>
            <a:r>
              <a:rPr lang="es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Directora de Servicio al Cliente &amp; Mercadotecnia</a:t>
            </a:r>
          </a:p>
          <a:p>
            <a:pPr algn="ctr"/>
            <a:r>
              <a:rPr lang="en-US" sz="2000" b="1" dirty="0">
                <a:solidFill>
                  <a:srgbClr val="158EA2"/>
                </a:solidFill>
                <a:latin typeface="+mj-lt"/>
              </a:rPr>
              <a:t>Tessa Tobar, </a:t>
            </a:r>
            <a:r>
              <a:rPr lang="es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Especialista en Programas y Enlace Comunitario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Picture 3" descr="A person wearing glasses&#10;&#10;Description automatically generated">
            <a:extLst>
              <a:ext uri="{FF2B5EF4-FFF2-40B4-BE49-F238E27FC236}">
                <a16:creationId xmlns:a16="http://schemas.microsoft.com/office/drawing/2014/main" id="{F6E21D85-4407-42E5-825B-1677B2DD0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450" y="160020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91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152400" y="228600"/>
            <a:ext cx="6605330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r>
              <a:rPr lang="es-US" dirty="0"/>
              <a:t>Qué es Valley Clean Energy (VCE)?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82BDC1-97A2-4ED2-A591-0F5CF2F179DB}"/>
              </a:ext>
            </a:extLst>
          </p:cNvPr>
          <p:cNvSpPr txBox="1"/>
          <p:nvPr/>
        </p:nvSpPr>
        <p:spPr>
          <a:xfrm>
            <a:off x="533400" y="1447800"/>
            <a:ext cx="8382000" cy="163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400" dirty="0">
                <a:latin typeface="Trebuchet MS"/>
              </a:rPr>
              <a:t>VCE es un programa de Agregación de Opciones Comunitarias (CCA).</a:t>
            </a:r>
            <a:endParaRPr lang="en-US" sz="2400" dirty="0">
              <a:latin typeface="Trebuchet MS"/>
            </a:endParaRPr>
          </a:p>
          <a:p>
            <a:br>
              <a:rPr lang="es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2400" dirty="0">
              <a:latin typeface="Trebuchet MS"/>
              <a:ea typeface="Calibri"/>
              <a:cs typeface="Trebuchet MS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2473146"/>
            <a:ext cx="6019800" cy="2510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210" marR="0" indent="-28321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9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•Creado por, y para, comunidades locales</a:t>
            </a:r>
            <a:endParaRPr lang="en-US" sz="1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3210" marR="0" indent="-28321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9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•Autoridad de poderes conjuntos </a:t>
            </a:r>
            <a:r>
              <a:rPr lang="es-US" sz="19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Sin fines de lucro</a:t>
            </a:r>
            <a:endParaRPr lang="en-US" sz="1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3210" marR="0" indent="-28321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9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•Controlado Localmente</a:t>
            </a:r>
            <a:endParaRPr lang="en-US" sz="1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3210" marR="0" indent="-28321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9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•Ofrece </a:t>
            </a:r>
            <a:r>
              <a:rPr lang="es-US" sz="19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competencia</a:t>
            </a:r>
            <a:r>
              <a:rPr lang="es-US" sz="19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que beneficia al cliente</a:t>
            </a:r>
            <a:endParaRPr lang="en-US" sz="1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3210" marR="0" indent="-28321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9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•Más renovables, </a:t>
            </a:r>
            <a:r>
              <a:rPr lang="es-US" sz="19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 mismo costo</a:t>
            </a:r>
            <a:endParaRPr lang="en-US" sz="1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0000"/>
              </a:lnSpc>
              <a:buFont typeface="Arial"/>
              <a:buChar char="•"/>
            </a:pPr>
            <a:endParaRPr lang="en-US" sz="1900" b="1" dirty="0">
              <a:latin typeface="+mj-lt"/>
              <a:ea typeface="Calibri"/>
              <a:cs typeface="Trebuchet MS"/>
              <a:sym typeface="Calibri"/>
            </a:endParaRPr>
          </a:p>
        </p:txBody>
      </p:sp>
      <p:pic>
        <p:nvPicPr>
          <p:cNvPr id="7" name="Shape 120" descr="Pictur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362200"/>
            <a:ext cx="16764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62000" y="50292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000" b="1" dirty="0">
                <a:solidFill>
                  <a:srgbClr val="158EA2"/>
                </a:solidFill>
                <a:latin typeface="Trebuchet MS"/>
              </a:rPr>
              <a:t>En Valley Clean Energy, nuestra misión es proveer electricidad limpia, opciones de productos y reducción de emisiones de gas de efecto invernadero, todo controlado localmente y a precios competitivos.</a:t>
            </a:r>
            <a:endParaRPr lang="en-US" sz="2000" b="1" dirty="0">
              <a:solidFill>
                <a:srgbClr val="158EA2"/>
              </a:solidFill>
              <a:latin typeface="Trebuchet MS"/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67485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C89"/>
          </a:solidFill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8" name="Shape 148" descr="Valley Clean Energy: How it works graphi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3429000"/>
            <a:ext cx="6347024" cy="25784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7223" y="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190500">
              <a:buClr>
                <a:srgbClr val="FFFFFF"/>
              </a:buClr>
              <a:buSzPts val="3000"/>
            </a:pPr>
            <a:r>
              <a:rPr lang="en-US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What are the benefits? What are the benefits?</a:t>
            </a:r>
          </a:p>
          <a:p>
            <a:pPr lvl="0" indent="-190500">
              <a:buClr>
                <a:srgbClr val="FFFFFF"/>
              </a:buClr>
              <a:buSzPts val="3000"/>
            </a:pPr>
            <a:endParaRPr lang="en-US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Shape 132"/>
          <p:cNvSpPr txBox="1">
            <a:spLocks/>
          </p:cNvSpPr>
          <p:nvPr/>
        </p:nvSpPr>
        <p:spPr>
          <a:xfrm>
            <a:off x="152400" y="228600"/>
            <a:ext cx="7848600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190500">
              <a:buClr>
                <a:srgbClr val="FFFFFF"/>
              </a:buClr>
              <a:buSzPts val="3000"/>
              <a:buFont typeface="Arial"/>
              <a:buNone/>
            </a:pPr>
            <a:r>
              <a:rPr lang="es-US" sz="3000" dirty="0">
                <a:solidFill>
                  <a:srgbClr val="158EA2"/>
                </a:solidFill>
                <a:latin typeface="Trebuchet MS"/>
              </a:rPr>
              <a:t>¿Cómo funciona esto?</a:t>
            </a:r>
            <a:endParaRPr lang="en-US" sz="3000" dirty="0">
              <a:solidFill>
                <a:srgbClr val="158E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1" y="1447800"/>
            <a:ext cx="8538948" cy="2247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400" dirty="0">
                <a:solidFill>
                  <a:schemeClr val="bg1"/>
                </a:solidFill>
                <a:latin typeface="Trebuchet MS"/>
              </a:rPr>
              <a:t>VCE se asocia con PG&amp;E para entregarles electricidad.</a:t>
            </a:r>
            <a:endParaRPr lang="en-US" sz="2400" dirty="0">
              <a:solidFill>
                <a:schemeClr val="bg1"/>
              </a:solidFill>
              <a:latin typeface="Trebuchet MS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400" dirty="0">
                <a:solidFill>
                  <a:schemeClr val="bg1"/>
                </a:solidFill>
                <a:latin typeface="Trebuchet MS"/>
              </a:rPr>
              <a:t>VCE obtiene la electricidad, PG&amp;E la entrega, mantiene la infraestructura, brinda servicios de reparación, y envía su factura.</a:t>
            </a:r>
            <a:endParaRPr lang="en-US" sz="2400" dirty="0">
              <a:solidFill>
                <a:schemeClr val="bg1"/>
              </a:solidFill>
              <a:latin typeface="Trebuchet MS"/>
            </a:endParaRPr>
          </a:p>
          <a:p>
            <a:endParaRPr lang="en-US" sz="2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152400" y="228600"/>
            <a:ext cx="8458200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190500"/>
            <a:r>
              <a:rPr lang="es-US" dirty="0"/>
              <a:t>¿Quien dirige el Programa?</a:t>
            </a:r>
            <a:endParaRPr lang="en-US" dirty="0"/>
          </a:p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endParaRPr lang="en-US" sz="3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946" y="1371600"/>
            <a:ext cx="7996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US" sz="2200" dirty="0">
                <a:latin typeface="Trebuchet MS" panose="020B0603020202020204" pitchFamily="34" charset="0"/>
              </a:rPr>
              <a:t>La mesa directiva de VCE se compone de oficiales electos, que prestan su servicio voluntariamente. Ellos no reciben compensación por este servicio.</a:t>
            </a:r>
            <a:endParaRPr lang="en-US" sz="2200" dirty="0"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2200" dirty="0">
              <a:latin typeface="Trebuchet MS" panose="020B0603020202020204" pitchFamily="34" charset="0"/>
            </a:endParaRPr>
          </a:p>
        </p:txBody>
      </p:sp>
      <p:pic>
        <p:nvPicPr>
          <p:cNvPr id="9" name="Picture 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E9F1E533-DA20-43AA-86BB-B71483613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732" y="2663905"/>
            <a:ext cx="707253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2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152400" y="228600"/>
            <a:ext cx="7315200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r>
              <a:rPr lang="es-US" dirty="0"/>
              <a:t>Cronograma de Inscripción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516808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>
                <a:solidFill>
                  <a:srgbClr val="519535"/>
                </a:solidFill>
                <a:latin typeface="Trebuchet MS"/>
              </a:rPr>
              <a:t>VCE fue lanzado el 1 de junio, 2018, para servir a las comunidades de Davis, Woodland y el condado no incorporado de Yolo.</a:t>
            </a:r>
            <a:endParaRPr lang="en-US" sz="2400" dirty="0">
              <a:solidFill>
                <a:srgbClr val="519535"/>
              </a:solidFill>
              <a:latin typeface="Trebuchet MS"/>
            </a:endParaRPr>
          </a:p>
          <a:p>
            <a:endParaRPr lang="en-US" sz="2400" dirty="0">
              <a:solidFill>
                <a:srgbClr val="519535"/>
              </a:solidFill>
              <a:latin typeface="Trebuchet MS"/>
              <a:cs typeface="Trebuchet M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0ADD4-7ED4-0B41-B324-3164A6FADB64}"/>
              </a:ext>
            </a:extLst>
          </p:cNvPr>
          <p:cNvSpPr txBox="1"/>
          <p:nvPr/>
        </p:nvSpPr>
        <p:spPr>
          <a:xfrm>
            <a:off x="533400" y="506425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>
                <a:solidFill>
                  <a:srgbClr val="519535"/>
                </a:solidFill>
                <a:latin typeface="Trebuchet MS"/>
              </a:rPr>
              <a:t>Comenzando en enero 2021, los clientes de </a:t>
            </a:r>
            <a:r>
              <a:rPr lang="es-US" sz="2400" dirty="0" err="1">
                <a:solidFill>
                  <a:srgbClr val="519535"/>
                </a:solidFill>
                <a:latin typeface="Trebuchet MS"/>
              </a:rPr>
              <a:t>Winters</a:t>
            </a:r>
            <a:r>
              <a:rPr lang="es-US" sz="2400" dirty="0">
                <a:solidFill>
                  <a:srgbClr val="519535"/>
                </a:solidFill>
                <a:latin typeface="Trebuchet MS"/>
              </a:rPr>
              <a:t> se unirán a nosotros.</a:t>
            </a:r>
            <a:endParaRPr lang="en-US" sz="2400" dirty="0">
              <a:solidFill>
                <a:srgbClr val="519535"/>
              </a:solidFill>
              <a:latin typeface="Trebuchet MS"/>
            </a:endParaRPr>
          </a:p>
        </p:txBody>
      </p:sp>
      <p:pic>
        <p:nvPicPr>
          <p:cNvPr id="3" name="Screen Shot 2019-06-05 at 11.57.44 AM.png" descr="/Users/sbierzychudek/Desktop/Screen Shot 2019-06-05 at 11.57.44 AM.png">
            <a:extLst>
              <a:ext uri="{FF2B5EF4-FFF2-40B4-BE49-F238E27FC236}">
                <a16:creationId xmlns:a16="http://schemas.microsoft.com/office/drawing/2014/main" id="{FD83CB4D-0BF0-4FCF-9B3E-BCE4B49AD71C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62670"/>
            <a:ext cx="1328329" cy="1328329"/>
          </a:xfrm>
          <a:prstGeom prst="rect">
            <a:avLst/>
          </a:prstGeom>
        </p:spPr>
      </p:pic>
      <p:pic>
        <p:nvPicPr>
          <p:cNvPr id="4" name="Screen Shot 2019-06-05 at 11.57.01 AM.png" descr="/Users/sbierzychudek/Desktop/Screen Shot 2019-06-05 at 11.57.01 AM.png">
            <a:extLst>
              <a:ext uri="{FF2B5EF4-FFF2-40B4-BE49-F238E27FC236}">
                <a16:creationId xmlns:a16="http://schemas.microsoft.com/office/drawing/2014/main" id="{25991806-5A9C-466B-A5C3-8829061A559C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64" y="2876525"/>
            <a:ext cx="1381886" cy="1314476"/>
          </a:xfrm>
          <a:prstGeom prst="rect">
            <a:avLst/>
          </a:prstGeom>
        </p:spPr>
      </p:pic>
      <p:pic>
        <p:nvPicPr>
          <p:cNvPr id="7" name="Screen Shot 2019-06-12 at 1.28.37 PM.png" descr="/Users/sbierzychudek/Desktop/Screen Shot 2019-06-12 at 1.28.37 PM.png">
            <a:extLst>
              <a:ext uri="{FF2B5EF4-FFF2-40B4-BE49-F238E27FC236}">
                <a16:creationId xmlns:a16="http://schemas.microsoft.com/office/drawing/2014/main" id="{3600416D-F7D3-4BA3-AC7A-B5A0D608D31F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18" y="3075851"/>
            <a:ext cx="2198042" cy="111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0B696B-7B97-4339-8129-73A10E8A15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0118" y="2895600"/>
            <a:ext cx="2545378" cy="117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62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Straight Connector 36">
            <a:extLst>
              <a:ext uri="{FF2B5EF4-FFF2-40B4-BE49-F238E27FC236}">
                <a16:creationId xmlns:a16="http://schemas.microsoft.com/office/drawing/2014/main" id="{3C522771-70D3-405E-95F8-2A937F08DF74}"/>
              </a:ext>
            </a:extLst>
          </p:cNvPr>
          <p:cNvCxnSpPr>
            <a:cxnSpLocks/>
          </p:cNvCxnSpPr>
          <p:nvPr/>
        </p:nvCxnSpPr>
        <p:spPr>
          <a:xfrm flipV="1">
            <a:off x="1266607" y="2319699"/>
            <a:ext cx="8522" cy="1350000"/>
          </a:xfrm>
          <a:prstGeom prst="line">
            <a:avLst/>
          </a:prstGeom>
          <a:ln w="25400">
            <a:solidFill>
              <a:srgbClr val="158EA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Group 39">
            <a:extLst>
              <a:ext uri="{FF2B5EF4-FFF2-40B4-BE49-F238E27FC236}">
                <a16:creationId xmlns:a16="http://schemas.microsoft.com/office/drawing/2014/main" id="{490D2F8E-C9E7-4771-AC38-73F05639CF74}"/>
              </a:ext>
            </a:extLst>
          </p:cNvPr>
          <p:cNvGrpSpPr/>
          <p:nvPr/>
        </p:nvGrpSpPr>
        <p:grpSpPr>
          <a:xfrm>
            <a:off x="1349787" y="1743777"/>
            <a:ext cx="1879402" cy="2166145"/>
            <a:chOff x="4957737" y="1786042"/>
            <a:chExt cx="1875510" cy="1612955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BC1BF50-FF46-48FF-B392-6BB93CF54EF4}"/>
                </a:ext>
              </a:extLst>
            </p:cNvPr>
            <p:cNvSpPr txBox="1"/>
            <p:nvPr/>
          </p:nvSpPr>
          <p:spPr>
            <a:xfrm>
              <a:off x="4957737" y="2183645"/>
              <a:ext cx="1759674" cy="1215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r>
                <a:rPr lang="es-US" sz="1100" baseline="30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er</a:t>
              </a: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Taller Comunitario (Zoom)</a:t>
              </a:r>
              <a:endPara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Presentación Rotarios</a:t>
              </a:r>
              <a:endPara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Anuncios y banderas</a:t>
              </a:r>
              <a:endPara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F4CADC10-10F8-4A21-A63B-785B5B3DA140}"/>
                </a:ext>
              </a:extLst>
            </p:cNvPr>
            <p:cNvSpPr txBox="1"/>
            <p:nvPr/>
          </p:nvSpPr>
          <p:spPr>
            <a:xfrm>
              <a:off x="5073573" y="1786042"/>
              <a:ext cx="1759674" cy="389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s-US" b="1" dirty="0">
                  <a:solidFill>
                    <a:srgbClr val="158EA2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s-US" b="1" baseline="30000" dirty="0">
                  <a:solidFill>
                    <a:srgbClr val="158EA2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era</a:t>
              </a:r>
              <a:r>
                <a:rPr lang="es-US" b="1" dirty="0">
                  <a:solidFill>
                    <a:srgbClr val="158EA2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Notificación de Inscripción</a:t>
              </a:r>
              <a:endParaRPr lang="en-US" b="1" dirty="0">
                <a:solidFill>
                  <a:srgbClr val="158E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10" name="Straight Connector 46">
            <a:extLst>
              <a:ext uri="{FF2B5EF4-FFF2-40B4-BE49-F238E27FC236}">
                <a16:creationId xmlns:a16="http://schemas.microsoft.com/office/drawing/2014/main" id="{E6931D42-2759-4F61-BCAA-EE811691D977}"/>
              </a:ext>
            </a:extLst>
          </p:cNvPr>
          <p:cNvCxnSpPr/>
          <p:nvPr/>
        </p:nvCxnSpPr>
        <p:spPr>
          <a:xfrm flipH="1" flipV="1">
            <a:off x="5196859" y="2302361"/>
            <a:ext cx="122" cy="1350000"/>
          </a:xfrm>
          <a:prstGeom prst="line">
            <a:avLst/>
          </a:prstGeom>
          <a:ln w="25400">
            <a:solidFill>
              <a:srgbClr val="FBA20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52">
            <a:extLst>
              <a:ext uri="{FF2B5EF4-FFF2-40B4-BE49-F238E27FC236}">
                <a16:creationId xmlns:a16="http://schemas.microsoft.com/office/drawing/2014/main" id="{D015976A-07E3-4C09-ABE4-432EECE3AEA2}"/>
              </a:ext>
            </a:extLst>
          </p:cNvPr>
          <p:cNvCxnSpPr/>
          <p:nvPr/>
        </p:nvCxnSpPr>
        <p:spPr>
          <a:xfrm flipV="1">
            <a:off x="3360495" y="3864474"/>
            <a:ext cx="0" cy="1350000"/>
          </a:xfrm>
          <a:prstGeom prst="line">
            <a:avLst/>
          </a:prstGeom>
          <a:ln w="25400">
            <a:solidFill>
              <a:schemeClr val="accent1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Group 53">
            <a:extLst>
              <a:ext uri="{FF2B5EF4-FFF2-40B4-BE49-F238E27FC236}">
                <a16:creationId xmlns:a16="http://schemas.microsoft.com/office/drawing/2014/main" id="{DC0A8B03-681F-4129-AA9F-EC366A6C0FC3}"/>
              </a:ext>
            </a:extLst>
          </p:cNvPr>
          <p:cNvGrpSpPr/>
          <p:nvPr/>
        </p:nvGrpSpPr>
        <p:grpSpPr>
          <a:xfrm>
            <a:off x="3505508" y="4633070"/>
            <a:ext cx="1346210" cy="1734778"/>
            <a:chOff x="5249237" y="1686892"/>
            <a:chExt cx="1794946" cy="865678"/>
          </a:xfrm>
        </p:grpSpPr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6A4F8AA6-951B-445C-9F76-6066697D7EC3}"/>
                </a:ext>
              </a:extLst>
            </p:cNvPr>
            <p:cNvSpPr txBox="1"/>
            <p:nvPr/>
          </p:nvSpPr>
          <p:spPr>
            <a:xfrm>
              <a:off x="5249237" y="2061099"/>
              <a:ext cx="1759674" cy="49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lang="es-US" sz="1100" baseline="30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ndo</a:t>
              </a: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Taller Comunitario (Zoom)</a:t>
              </a:r>
              <a:endPara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Anuncios y banderas</a:t>
              </a:r>
              <a:endPara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359BC9B0-4E66-46E8-B379-37918D07CAAA}"/>
                </a:ext>
              </a:extLst>
            </p:cNvPr>
            <p:cNvSpPr txBox="1"/>
            <p:nvPr/>
          </p:nvSpPr>
          <p:spPr>
            <a:xfrm>
              <a:off x="5284509" y="1686892"/>
              <a:ext cx="1759674" cy="386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US" b="1" dirty="0">
                  <a:solidFill>
                    <a:srgbClr val="1D86CD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s-US" b="1" baseline="30000" dirty="0">
                  <a:solidFill>
                    <a:srgbClr val="1D86CD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nda</a:t>
              </a:r>
              <a:r>
                <a:rPr lang="es-US" b="1" dirty="0">
                  <a:solidFill>
                    <a:srgbClr val="1D86CD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Notificación de Inscripción</a:t>
              </a:r>
              <a:endParaRPr lang="en-US" b="1" dirty="0">
                <a:solidFill>
                  <a:srgbClr val="1D86C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18" name="Straight Connector 56">
            <a:extLst>
              <a:ext uri="{FF2B5EF4-FFF2-40B4-BE49-F238E27FC236}">
                <a16:creationId xmlns:a16="http://schemas.microsoft.com/office/drawing/2014/main" id="{E127C15B-DCA1-4AD8-9A7F-F8ECAD01AFA9}"/>
              </a:ext>
            </a:extLst>
          </p:cNvPr>
          <p:cNvCxnSpPr>
            <a:cxnSpLocks/>
          </p:cNvCxnSpPr>
          <p:nvPr/>
        </p:nvCxnSpPr>
        <p:spPr>
          <a:xfrm flipV="1">
            <a:off x="6888747" y="3924099"/>
            <a:ext cx="0" cy="1350000"/>
          </a:xfrm>
          <a:prstGeom prst="line">
            <a:avLst/>
          </a:prstGeom>
          <a:ln w="25400">
            <a:solidFill>
              <a:srgbClr val="8DC63F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>
            <a:extLst>
              <a:ext uri="{FF2B5EF4-FFF2-40B4-BE49-F238E27FC236}">
                <a16:creationId xmlns:a16="http://schemas.microsoft.com/office/drawing/2014/main" id="{DC6D67DC-FFD9-42B5-8F9C-615B2B5D94C7}"/>
              </a:ext>
            </a:extLst>
          </p:cNvPr>
          <p:cNvSpPr txBox="1"/>
          <p:nvPr/>
        </p:nvSpPr>
        <p:spPr>
          <a:xfrm>
            <a:off x="405806" y="3951799"/>
            <a:ext cx="16556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ko-KR" sz="2100" b="1" kern="1200" dirty="0">
                <a:solidFill>
                  <a:srgbClr val="158EA2"/>
                </a:solidFill>
                <a:cs typeface="Arial" pitchFamily="34" charset="0"/>
              </a:rPr>
              <a:t>Nov</a:t>
            </a:r>
          </a:p>
          <a:p>
            <a:pPr algn="ctr" defTabSz="685800"/>
            <a:r>
              <a:rPr lang="en-US" altLang="ko-KR" sz="2100" b="1" kern="1200" dirty="0">
                <a:solidFill>
                  <a:srgbClr val="158EA2"/>
                </a:solidFill>
                <a:cs typeface="Arial" pitchFamily="34" charset="0"/>
              </a:rPr>
              <a:t>2020</a:t>
            </a:r>
            <a:endParaRPr lang="ko-KR" altLang="en-US" sz="2100" b="1" kern="1200" dirty="0">
              <a:solidFill>
                <a:srgbClr val="158EA2"/>
              </a:solidFill>
              <a:cs typeface="Arial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65CA68D6-18C0-4ED5-B0A2-7F4D4F56F17A}"/>
              </a:ext>
            </a:extLst>
          </p:cNvPr>
          <p:cNvSpPr txBox="1"/>
          <p:nvPr/>
        </p:nvSpPr>
        <p:spPr>
          <a:xfrm>
            <a:off x="2429998" y="2852067"/>
            <a:ext cx="1860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ko-KR" sz="2100" b="1" kern="1200" dirty="0" err="1">
                <a:solidFill>
                  <a:srgbClr val="0070C0"/>
                </a:solidFill>
                <a:cs typeface="Arial" pitchFamily="34" charset="0"/>
              </a:rPr>
              <a:t>Dic</a:t>
            </a:r>
            <a:endParaRPr lang="en-US" altLang="ko-KR" sz="2100" b="1" kern="1200" dirty="0">
              <a:solidFill>
                <a:srgbClr val="0070C0"/>
              </a:solidFill>
              <a:cs typeface="Arial" pitchFamily="34" charset="0"/>
            </a:endParaRPr>
          </a:p>
          <a:p>
            <a:pPr algn="ctr" defTabSz="685800"/>
            <a:r>
              <a:rPr lang="en-US" altLang="ko-KR" sz="2100" b="1" kern="1200" dirty="0">
                <a:solidFill>
                  <a:srgbClr val="0070C0"/>
                </a:solidFill>
                <a:cs typeface="Arial" pitchFamily="34" charset="0"/>
              </a:rPr>
              <a:t> 2020</a:t>
            </a:r>
            <a:endParaRPr lang="ko-KR" altLang="en-US" sz="2100" b="1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6203AC8C-C5F0-42C8-9DC0-DF30F13B47CC}"/>
              </a:ext>
            </a:extLst>
          </p:cNvPr>
          <p:cNvSpPr txBox="1"/>
          <p:nvPr/>
        </p:nvSpPr>
        <p:spPr>
          <a:xfrm>
            <a:off x="4429984" y="3912919"/>
            <a:ext cx="1517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ko-KR" sz="2100" b="1" kern="1200" dirty="0" err="1">
                <a:solidFill>
                  <a:srgbClr val="FBA200"/>
                </a:solidFill>
                <a:cs typeface="Arial" pitchFamily="34" charset="0"/>
              </a:rPr>
              <a:t>Ene</a:t>
            </a:r>
            <a:endParaRPr lang="en-US" altLang="ko-KR" sz="2100" b="1" kern="1200" dirty="0">
              <a:solidFill>
                <a:srgbClr val="FBA200"/>
              </a:solidFill>
              <a:cs typeface="Arial" pitchFamily="34" charset="0"/>
            </a:endParaRPr>
          </a:p>
          <a:p>
            <a:pPr algn="ctr" defTabSz="685800"/>
            <a:r>
              <a:rPr lang="en-US" altLang="ko-KR" sz="2100" b="1" kern="1200" dirty="0">
                <a:solidFill>
                  <a:srgbClr val="FBA200"/>
                </a:solidFill>
                <a:cs typeface="Arial" pitchFamily="34" charset="0"/>
              </a:rPr>
              <a:t> 2021</a:t>
            </a:r>
            <a:endParaRPr lang="ko-KR" altLang="en-US" sz="2100" b="1" kern="1200" dirty="0">
              <a:solidFill>
                <a:srgbClr val="FBA200"/>
              </a:solidFill>
              <a:cs typeface="Arial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8D41FCA6-6201-4DE0-804B-801F52C7D6C9}"/>
              </a:ext>
            </a:extLst>
          </p:cNvPr>
          <p:cNvSpPr txBox="1"/>
          <p:nvPr/>
        </p:nvSpPr>
        <p:spPr>
          <a:xfrm>
            <a:off x="6274688" y="2898378"/>
            <a:ext cx="13164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ko-KR" sz="2100" b="1" kern="1200" dirty="0">
                <a:solidFill>
                  <a:srgbClr val="90C221"/>
                </a:solidFill>
                <a:cs typeface="Arial" pitchFamily="34" charset="0"/>
              </a:rPr>
              <a:t>Feb-</a:t>
            </a:r>
            <a:r>
              <a:rPr lang="en-US" altLang="ko-KR" sz="2100" b="1" kern="1200" dirty="0" err="1">
                <a:solidFill>
                  <a:srgbClr val="90C221"/>
                </a:solidFill>
                <a:cs typeface="Arial" pitchFamily="34" charset="0"/>
              </a:rPr>
              <a:t>Dic</a:t>
            </a:r>
            <a:r>
              <a:rPr lang="en-US" altLang="ko-KR" sz="2100" b="1" kern="1200" dirty="0">
                <a:solidFill>
                  <a:srgbClr val="90C221"/>
                </a:solidFill>
                <a:cs typeface="Arial" pitchFamily="34" charset="0"/>
              </a:rPr>
              <a:t> 2021</a:t>
            </a:r>
            <a:endParaRPr lang="ko-KR" altLang="en-US" sz="2100" b="1" kern="1200" dirty="0">
              <a:solidFill>
                <a:srgbClr val="90C221"/>
              </a:solidFill>
              <a:cs typeface="Arial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CE1C5C8-80D7-4A56-9FD1-4D5EA1106A54}"/>
              </a:ext>
            </a:extLst>
          </p:cNvPr>
          <p:cNvGrpSpPr/>
          <p:nvPr/>
        </p:nvGrpSpPr>
        <p:grpSpPr>
          <a:xfrm>
            <a:off x="675043" y="3581569"/>
            <a:ext cx="7793913" cy="412782"/>
            <a:chOff x="940255" y="3646062"/>
            <a:chExt cx="10391884" cy="550376"/>
          </a:xfrm>
        </p:grpSpPr>
        <p:sp>
          <p:nvSpPr>
            <p:cNvPr id="227" name="Oval 2">
              <a:extLst>
                <a:ext uri="{FF2B5EF4-FFF2-40B4-BE49-F238E27FC236}">
                  <a16:creationId xmlns:a16="http://schemas.microsoft.com/office/drawing/2014/main" id="{E0571B8A-488A-4BBF-9749-ECA783601DFC}"/>
                </a:ext>
              </a:extLst>
            </p:cNvPr>
            <p:cNvSpPr/>
            <p:nvPr/>
          </p:nvSpPr>
          <p:spPr>
            <a:xfrm>
              <a:off x="940255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8" name="Oval 4">
              <a:extLst>
                <a:ext uri="{FF2B5EF4-FFF2-40B4-BE49-F238E27FC236}">
                  <a16:creationId xmlns:a16="http://schemas.microsoft.com/office/drawing/2014/main" id="{90E30FBD-F026-4B8A-8428-E32950386099}"/>
                </a:ext>
              </a:extLst>
            </p:cNvPr>
            <p:cNvSpPr/>
            <p:nvPr/>
          </p:nvSpPr>
          <p:spPr>
            <a:xfrm>
              <a:off x="1228236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9" name="Oval 5">
              <a:extLst>
                <a:ext uri="{FF2B5EF4-FFF2-40B4-BE49-F238E27FC236}">
                  <a16:creationId xmlns:a16="http://schemas.microsoft.com/office/drawing/2014/main" id="{7345F67A-F1B5-4CE8-ACC9-0B4D11E68AD2}"/>
                </a:ext>
              </a:extLst>
            </p:cNvPr>
            <p:cNvSpPr/>
            <p:nvPr/>
          </p:nvSpPr>
          <p:spPr>
            <a:xfrm>
              <a:off x="1956598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0" name="Oval 6">
              <a:extLst>
                <a:ext uri="{FF2B5EF4-FFF2-40B4-BE49-F238E27FC236}">
                  <a16:creationId xmlns:a16="http://schemas.microsoft.com/office/drawing/2014/main" id="{3C2924A7-7BE4-4144-9164-57A486BB5E34}"/>
                </a:ext>
              </a:extLst>
            </p:cNvPr>
            <p:cNvSpPr/>
            <p:nvPr/>
          </p:nvSpPr>
          <p:spPr>
            <a:xfrm>
              <a:off x="2532560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1" name="Oval 7">
              <a:extLst>
                <a:ext uri="{FF2B5EF4-FFF2-40B4-BE49-F238E27FC236}">
                  <a16:creationId xmlns:a16="http://schemas.microsoft.com/office/drawing/2014/main" id="{785E50B1-293D-41A3-82B2-875304ACA2CE}"/>
                </a:ext>
              </a:extLst>
            </p:cNvPr>
            <p:cNvSpPr/>
            <p:nvPr/>
          </p:nvSpPr>
          <p:spPr>
            <a:xfrm>
              <a:off x="2820541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2" name="Oval 8">
              <a:extLst>
                <a:ext uri="{FF2B5EF4-FFF2-40B4-BE49-F238E27FC236}">
                  <a16:creationId xmlns:a16="http://schemas.microsoft.com/office/drawing/2014/main" id="{61182F88-F570-4B01-955E-90A319A2D055}"/>
                </a:ext>
              </a:extLst>
            </p:cNvPr>
            <p:cNvSpPr/>
            <p:nvPr/>
          </p:nvSpPr>
          <p:spPr>
            <a:xfrm>
              <a:off x="3108522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3" name="Oval 9">
              <a:extLst>
                <a:ext uri="{FF2B5EF4-FFF2-40B4-BE49-F238E27FC236}">
                  <a16:creationId xmlns:a16="http://schemas.microsoft.com/office/drawing/2014/main" id="{F3ADF9AE-0216-4D92-A28A-42ADAA328EB4}"/>
                </a:ext>
              </a:extLst>
            </p:cNvPr>
            <p:cNvSpPr/>
            <p:nvPr/>
          </p:nvSpPr>
          <p:spPr>
            <a:xfrm>
              <a:off x="3745288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4" name="Oval 10">
              <a:extLst>
                <a:ext uri="{FF2B5EF4-FFF2-40B4-BE49-F238E27FC236}">
                  <a16:creationId xmlns:a16="http://schemas.microsoft.com/office/drawing/2014/main" id="{FD0A18F7-6D5F-4659-A52E-31B60C84B51F}"/>
                </a:ext>
              </a:extLst>
            </p:cNvPr>
            <p:cNvSpPr/>
            <p:nvPr/>
          </p:nvSpPr>
          <p:spPr>
            <a:xfrm>
              <a:off x="4412846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5" name="Oval 11">
              <a:extLst>
                <a:ext uri="{FF2B5EF4-FFF2-40B4-BE49-F238E27FC236}">
                  <a16:creationId xmlns:a16="http://schemas.microsoft.com/office/drawing/2014/main" id="{4BCBC019-5D0F-47FE-87B9-58BAABFEEF2A}"/>
                </a:ext>
              </a:extLst>
            </p:cNvPr>
            <p:cNvSpPr/>
            <p:nvPr/>
          </p:nvSpPr>
          <p:spPr>
            <a:xfrm>
              <a:off x="4040727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6" name="Oval 12">
              <a:extLst>
                <a:ext uri="{FF2B5EF4-FFF2-40B4-BE49-F238E27FC236}">
                  <a16:creationId xmlns:a16="http://schemas.microsoft.com/office/drawing/2014/main" id="{BC1BF411-FF00-463B-9D91-A19AC9067C2F}"/>
                </a:ext>
              </a:extLst>
            </p:cNvPr>
            <p:cNvSpPr/>
            <p:nvPr/>
          </p:nvSpPr>
          <p:spPr>
            <a:xfrm>
              <a:off x="4768239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7" name="Oval 13">
              <a:extLst>
                <a:ext uri="{FF2B5EF4-FFF2-40B4-BE49-F238E27FC236}">
                  <a16:creationId xmlns:a16="http://schemas.microsoft.com/office/drawing/2014/main" id="{12AA142F-1D64-4FB5-A989-A246542CF29D}"/>
                </a:ext>
              </a:extLst>
            </p:cNvPr>
            <p:cNvSpPr/>
            <p:nvPr/>
          </p:nvSpPr>
          <p:spPr>
            <a:xfrm>
              <a:off x="5637830" y="3823567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8" name="Oval 14">
              <a:extLst>
                <a:ext uri="{FF2B5EF4-FFF2-40B4-BE49-F238E27FC236}">
                  <a16:creationId xmlns:a16="http://schemas.microsoft.com/office/drawing/2014/main" id="{2E0A707D-05ED-48F5-A546-088CC7E58C02}"/>
                </a:ext>
              </a:extLst>
            </p:cNvPr>
            <p:cNvSpPr/>
            <p:nvPr/>
          </p:nvSpPr>
          <p:spPr>
            <a:xfrm>
              <a:off x="6213192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9" name="Oval 15">
              <a:extLst>
                <a:ext uri="{FF2B5EF4-FFF2-40B4-BE49-F238E27FC236}">
                  <a16:creationId xmlns:a16="http://schemas.microsoft.com/office/drawing/2014/main" id="{E1113660-694F-4485-81D2-B13A7BD9C937}"/>
                </a:ext>
              </a:extLst>
            </p:cNvPr>
            <p:cNvSpPr/>
            <p:nvPr/>
          </p:nvSpPr>
          <p:spPr>
            <a:xfrm>
              <a:off x="6501919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0" name="Oval 16">
              <a:extLst>
                <a:ext uri="{FF2B5EF4-FFF2-40B4-BE49-F238E27FC236}">
                  <a16:creationId xmlns:a16="http://schemas.microsoft.com/office/drawing/2014/main" id="{9F8FF9BE-DFB9-4D32-8736-1BB719850AFA}"/>
                </a:ext>
              </a:extLst>
            </p:cNvPr>
            <p:cNvSpPr/>
            <p:nvPr/>
          </p:nvSpPr>
          <p:spPr>
            <a:xfrm>
              <a:off x="6869094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1" name="Oval 17">
              <a:extLst>
                <a:ext uri="{FF2B5EF4-FFF2-40B4-BE49-F238E27FC236}">
                  <a16:creationId xmlns:a16="http://schemas.microsoft.com/office/drawing/2014/main" id="{7453D31B-1691-41C2-8FCD-5C74E3BF5CB3}"/>
                </a:ext>
              </a:extLst>
            </p:cNvPr>
            <p:cNvSpPr/>
            <p:nvPr/>
          </p:nvSpPr>
          <p:spPr>
            <a:xfrm>
              <a:off x="7597456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2" name="Oval 18">
              <a:extLst>
                <a:ext uri="{FF2B5EF4-FFF2-40B4-BE49-F238E27FC236}">
                  <a16:creationId xmlns:a16="http://schemas.microsoft.com/office/drawing/2014/main" id="{F04779E7-4573-4884-A3CF-1A53E84022EC}"/>
                </a:ext>
              </a:extLst>
            </p:cNvPr>
            <p:cNvSpPr/>
            <p:nvPr/>
          </p:nvSpPr>
          <p:spPr>
            <a:xfrm>
              <a:off x="8173418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3" name="Oval 19">
              <a:extLst>
                <a:ext uri="{FF2B5EF4-FFF2-40B4-BE49-F238E27FC236}">
                  <a16:creationId xmlns:a16="http://schemas.microsoft.com/office/drawing/2014/main" id="{1551AD02-1FEE-4A82-905A-1175D089DA8B}"/>
                </a:ext>
              </a:extLst>
            </p:cNvPr>
            <p:cNvSpPr/>
            <p:nvPr/>
          </p:nvSpPr>
          <p:spPr>
            <a:xfrm>
              <a:off x="8461399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4" name="Oval 20">
              <a:extLst>
                <a:ext uri="{FF2B5EF4-FFF2-40B4-BE49-F238E27FC236}">
                  <a16:creationId xmlns:a16="http://schemas.microsoft.com/office/drawing/2014/main" id="{EE62289A-F2AB-4041-BAF1-BF882D50C3D1}"/>
                </a:ext>
              </a:extLst>
            </p:cNvPr>
            <p:cNvSpPr/>
            <p:nvPr/>
          </p:nvSpPr>
          <p:spPr>
            <a:xfrm>
              <a:off x="8749380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5" name="Oval 21">
              <a:extLst>
                <a:ext uri="{FF2B5EF4-FFF2-40B4-BE49-F238E27FC236}">
                  <a16:creationId xmlns:a16="http://schemas.microsoft.com/office/drawing/2014/main" id="{DD132B13-4382-4FB6-9A72-308BAC0F46B7}"/>
                </a:ext>
              </a:extLst>
            </p:cNvPr>
            <p:cNvSpPr/>
            <p:nvPr/>
          </p:nvSpPr>
          <p:spPr>
            <a:xfrm>
              <a:off x="9477742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246" name="Group 27">
              <a:extLst>
                <a:ext uri="{FF2B5EF4-FFF2-40B4-BE49-F238E27FC236}">
                  <a16:creationId xmlns:a16="http://schemas.microsoft.com/office/drawing/2014/main" id="{F5B22EAB-D1B1-455D-965A-8294718EA80A}"/>
                </a:ext>
              </a:extLst>
            </p:cNvPr>
            <p:cNvGrpSpPr/>
            <p:nvPr/>
          </p:nvGrpSpPr>
          <p:grpSpPr>
            <a:xfrm>
              <a:off x="10640653" y="3646062"/>
              <a:ext cx="691486" cy="550376"/>
              <a:chOff x="6546734" y="4469326"/>
              <a:chExt cx="691486" cy="550376"/>
            </a:xfrm>
            <a:solidFill>
              <a:schemeClr val="bg1">
                <a:lumMod val="75000"/>
              </a:schemeClr>
            </a:solidFill>
          </p:grpSpPr>
          <p:sp>
            <p:nvSpPr>
              <p:cNvPr id="247" name="Rounded Rectangle 25">
                <a:extLst>
                  <a:ext uri="{FF2B5EF4-FFF2-40B4-BE49-F238E27FC236}">
                    <a16:creationId xmlns:a16="http://schemas.microsoft.com/office/drawing/2014/main" id="{00F6090A-0C3D-4930-AEFE-B9BD066ADC7D}"/>
                  </a:ext>
                </a:extLst>
              </p:cNvPr>
              <p:cNvSpPr/>
              <p:nvPr/>
            </p:nvSpPr>
            <p:spPr>
              <a:xfrm rot="2624939">
                <a:off x="6546734" y="4469326"/>
                <a:ext cx="682842" cy="18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kern="12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48" name="Rounded Rectangle 26">
                <a:extLst>
                  <a:ext uri="{FF2B5EF4-FFF2-40B4-BE49-F238E27FC236}">
                    <a16:creationId xmlns:a16="http://schemas.microsoft.com/office/drawing/2014/main" id="{44CD9BF3-7049-484A-AE17-B316A4580E0B}"/>
                  </a:ext>
                </a:extLst>
              </p:cNvPr>
              <p:cNvSpPr/>
              <p:nvPr/>
            </p:nvSpPr>
            <p:spPr>
              <a:xfrm rot="18900000">
                <a:off x="6555378" y="4839702"/>
                <a:ext cx="682842" cy="18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kern="1200" dirty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249" name="Oval 29">
              <a:extLst>
                <a:ext uri="{FF2B5EF4-FFF2-40B4-BE49-F238E27FC236}">
                  <a16:creationId xmlns:a16="http://schemas.microsoft.com/office/drawing/2014/main" id="{CB258970-7300-4BB8-937B-9CE189E2409F}"/>
                </a:ext>
              </a:extLst>
            </p:cNvPr>
            <p:cNvSpPr/>
            <p:nvPr/>
          </p:nvSpPr>
          <p:spPr>
            <a:xfrm>
              <a:off x="1516217" y="3734345"/>
              <a:ext cx="368424" cy="368424"/>
            </a:xfrm>
            <a:prstGeom prst="ellipse">
              <a:avLst/>
            </a:prstGeom>
            <a:solidFill>
              <a:srgbClr val="158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2" name="Oval 32">
              <a:extLst>
                <a:ext uri="{FF2B5EF4-FFF2-40B4-BE49-F238E27FC236}">
                  <a16:creationId xmlns:a16="http://schemas.microsoft.com/office/drawing/2014/main" id="{619E2658-632B-4DD6-B544-9CE4F915C2BB}"/>
                </a:ext>
              </a:extLst>
            </p:cNvPr>
            <p:cNvSpPr/>
            <p:nvPr/>
          </p:nvSpPr>
          <p:spPr>
            <a:xfrm>
              <a:off x="9040982" y="3747367"/>
              <a:ext cx="368424" cy="368424"/>
            </a:xfrm>
            <a:prstGeom prst="ellipse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3" name="Oval 33">
              <a:extLst>
                <a:ext uri="{FF2B5EF4-FFF2-40B4-BE49-F238E27FC236}">
                  <a16:creationId xmlns:a16="http://schemas.microsoft.com/office/drawing/2014/main" id="{788AD7A6-F7BD-4AB3-93EB-ED9495CDC413}"/>
                </a:ext>
              </a:extLst>
            </p:cNvPr>
            <p:cNvSpPr/>
            <p:nvPr/>
          </p:nvSpPr>
          <p:spPr>
            <a:xfrm>
              <a:off x="6785570" y="3736729"/>
              <a:ext cx="368424" cy="368424"/>
            </a:xfrm>
            <a:prstGeom prst="ellipse">
              <a:avLst/>
            </a:prstGeom>
            <a:solidFill>
              <a:srgbClr val="FBA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4" name="Oval 74">
              <a:extLst>
                <a:ext uri="{FF2B5EF4-FFF2-40B4-BE49-F238E27FC236}">
                  <a16:creationId xmlns:a16="http://schemas.microsoft.com/office/drawing/2014/main" id="{DDC7ADFB-342C-42D6-8239-AAE0F406D3D5}"/>
                </a:ext>
              </a:extLst>
            </p:cNvPr>
            <p:cNvSpPr/>
            <p:nvPr/>
          </p:nvSpPr>
          <p:spPr>
            <a:xfrm>
              <a:off x="10053704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5" name="Oval 75">
              <a:extLst>
                <a:ext uri="{FF2B5EF4-FFF2-40B4-BE49-F238E27FC236}">
                  <a16:creationId xmlns:a16="http://schemas.microsoft.com/office/drawing/2014/main" id="{25D52AF1-DD4F-44D2-A196-2A1562C73413}"/>
                </a:ext>
              </a:extLst>
            </p:cNvPr>
            <p:cNvSpPr/>
            <p:nvPr/>
          </p:nvSpPr>
          <p:spPr>
            <a:xfrm>
              <a:off x="10341685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6" name="Oval 76">
              <a:extLst>
                <a:ext uri="{FF2B5EF4-FFF2-40B4-BE49-F238E27FC236}">
                  <a16:creationId xmlns:a16="http://schemas.microsoft.com/office/drawing/2014/main" id="{1803A740-60E1-43E2-8C26-FE0076123382}"/>
                </a:ext>
              </a:extLst>
            </p:cNvPr>
            <p:cNvSpPr/>
            <p:nvPr/>
          </p:nvSpPr>
          <p:spPr>
            <a:xfrm>
              <a:off x="10629660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7" name="Oval 5">
              <a:extLst>
                <a:ext uri="{FF2B5EF4-FFF2-40B4-BE49-F238E27FC236}">
                  <a16:creationId xmlns:a16="http://schemas.microsoft.com/office/drawing/2014/main" id="{22846057-4520-411B-AF25-1B54679B009C}"/>
                </a:ext>
              </a:extLst>
            </p:cNvPr>
            <p:cNvSpPr/>
            <p:nvPr/>
          </p:nvSpPr>
          <p:spPr>
            <a:xfrm>
              <a:off x="2244579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59" name="Oval 13">
              <a:extLst>
                <a:ext uri="{FF2B5EF4-FFF2-40B4-BE49-F238E27FC236}">
                  <a16:creationId xmlns:a16="http://schemas.microsoft.com/office/drawing/2014/main" id="{CCF9919A-8353-4FBF-92F7-1ACB78A0C706}"/>
                </a:ext>
              </a:extLst>
            </p:cNvPr>
            <p:cNvSpPr/>
            <p:nvPr/>
          </p:nvSpPr>
          <p:spPr>
            <a:xfrm>
              <a:off x="5913070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60" name="Oval 17">
              <a:extLst>
                <a:ext uri="{FF2B5EF4-FFF2-40B4-BE49-F238E27FC236}">
                  <a16:creationId xmlns:a16="http://schemas.microsoft.com/office/drawing/2014/main" id="{9320ACB7-11C6-4D9C-8478-0143B08DAB7E}"/>
                </a:ext>
              </a:extLst>
            </p:cNvPr>
            <p:cNvSpPr/>
            <p:nvPr/>
          </p:nvSpPr>
          <p:spPr>
            <a:xfrm>
              <a:off x="7885437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61" name="Oval 21">
              <a:extLst>
                <a:ext uri="{FF2B5EF4-FFF2-40B4-BE49-F238E27FC236}">
                  <a16:creationId xmlns:a16="http://schemas.microsoft.com/office/drawing/2014/main" id="{3078A0D6-6DA1-457A-9B16-3A5D62CBF1B2}"/>
                </a:ext>
              </a:extLst>
            </p:cNvPr>
            <p:cNvSpPr/>
            <p:nvPr/>
          </p:nvSpPr>
          <p:spPr>
            <a:xfrm>
              <a:off x="9765723" y="3810545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ko-KR" altLang="en-US" sz="1350" kern="1200" dirty="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6" name="Oval 30">
            <a:extLst>
              <a:ext uri="{FF2B5EF4-FFF2-40B4-BE49-F238E27FC236}">
                <a16:creationId xmlns:a16="http://schemas.microsoft.com/office/drawing/2014/main" id="{E6FDF5FB-EDDF-483C-82F0-D0D3EF1BA124}"/>
              </a:ext>
            </a:extLst>
          </p:cNvPr>
          <p:cNvSpPr/>
          <p:nvPr/>
        </p:nvSpPr>
        <p:spPr>
          <a:xfrm>
            <a:off x="3229190" y="3636601"/>
            <a:ext cx="276318" cy="2763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42266648-A0BC-4858-B8B2-A45FC6FCC9F6}"/>
              </a:ext>
            </a:extLst>
          </p:cNvPr>
          <p:cNvSpPr/>
          <p:nvPr/>
        </p:nvSpPr>
        <p:spPr>
          <a:xfrm>
            <a:off x="3991144" y="3714698"/>
            <a:ext cx="162018" cy="1620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4BA2C5-E9BB-4D51-A9EB-3D6FC329B6C3}"/>
              </a:ext>
            </a:extLst>
          </p:cNvPr>
          <p:cNvSpPr/>
          <p:nvPr/>
        </p:nvSpPr>
        <p:spPr>
          <a:xfrm>
            <a:off x="2559066" y="3704931"/>
            <a:ext cx="162018" cy="1620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kern="1200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80" name="Group 39">
            <a:extLst>
              <a:ext uri="{FF2B5EF4-FFF2-40B4-BE49-F238E27FC236}">
                <a16:creationId xmlns:a16="http://schemas.microsoft.com/office/drawing/2014/main" id="{F8965309-789C-4709-8032-51E08239960C}"/>
              </a:ext>
            </a:extLst>
          </p:cNvPr>
          <p:cNvGrpSpPr/>
          <p:nvPr/>
        </p:nvGrpSpPr>
        <p:grpSpPr>
          <a:xfrm>
            <a:off x="7060434" y="4692366"/>
            <a:ext cx="1780042" cy="1412769"/>
            <a:chOff x="4965551" y="1549614"/>
            <a:chExt cx="1776355" cy="136589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B87B418-38CA-41DC-AE9D-AA482F22BBD9}"/>
                </a:ext>
              </a:extLst>
            </p:cNvPr>
            <p:cNvSpPr txBox="1"/>
            <p:nvPr/>
          </p:nvSpPr>
          <p:spPr>
            <a:xfrm>
              <a:off x="4982232" y="2138430"/>
              <a:ext cx="1759674" cy="777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 "/>
                  <a:ea typeface="Calibri" panose="020F0502020204030204" pitchFamily="34" charset="0"/>
                  <a:cs typeface="Calibri" panose="020F0502020204030204" pitchFamily="34" charset="0"/>
                </a:rPr>
                <a:t>Todas las Cuentas NEM se inscriben durante su mes de actualización</a:t>
              </a:r>
              <a:endParaRPr lang="en-US" sz="1100" dirty="0">
                <a:effectLst/>
                <a:latin typeface="Arial 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4E13E4C-CA64-4F2D-998E-6107B29C61F6}"/>
                </a:ext>
              </a:extLst>
            </p:cNvPr>
            <p:cNvSpPr txBox="1"/>
            <p:nvPr/>
          </p:nvSpPr>
          <p:spPr>
            <a:xfrm>
              <a:off x="4965551" y="1549614"/>
              <a:ext cx="1759674" cy="52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US" b="1" dirty="0">
                  <a:solidFill>
                    <a:srgbClr val="8DC63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s-US" b="1" baseline="30000" dirty="0">
                  <a:solidFill>
                    <a:srgbClr val="8DC63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</a:t>
              </a:r>
              <a:r>
                <a:rPr lang="es-US" b="1" dirty="0">
                  <a:solidFill>
                    <a:srgbClr val="8DC63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Notificación de Inscripción</a:t>
              </a:r>
              <a:endParaRPr lang="en-US" b="1" dirty="0">
                <a:solidFill>
                  <a:srgbClr val="8DC6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3" name="Group 39">
            <a:extLst>
              <a:ext uri="{FF2B5EF4-FFF2-40B4-BE49-F238E27FC236}">
                <a16:creationId xmlns:a16="http://schemas.microsoft.com/office/drawing/2014/main" id="{4A2708F8-6EFD-48E5-B534-51EACB478D89}"/>
              </a:ext>
            </a:extLst>
          </p:cNvPr>
          <p:cNvGrpSpPr/>
          <p:nvPr/>
        </p:nvGrpSpPr>
        <p:grpSpPr>
          <a:xfrm>
            <a:off x="5283602" y="1712654"/>
            <a:ext cx="1806066" cy="1341877"/>
            <a:chOff x="4922537" y="1794680"/>
            <a:chExt cx="1802326" cy="88732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3A29C48-7A19-4E2E-8867-66DA91257540}"/>
                </a:ext>
              </a:extLst>
            </p:cNvPr>
            <p:cNvSpPr txBox="1"/>
            <p:nvPr/>
          </p:nvSpPr>
          <p:spPr>
            <a:xfrm>
              <a:off x="4922537" y="2150523"/>
              <a:ext cx="1759674" cy="531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 "/>
                  <a:ea typeface="Calibri" panose="020F0502020204030204" pitchFamily="34" charset="0"/>
                  <a:cs typeface="Calibri" panose="020F0502020204030204" pitchFamily="34" charset="0"/>
                </a:rPr>
                <a:t>Todas las Cuentas no-NEM se inscriben</a:t>
              </a:r>
              <a:endParaRPr lang="en-US" sz="1100" dirty="0">
                <a:effectLst/>
                <a:latin typeface="Arial 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42900" marR="0" lvl="0" indent="-34290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"/>
              </a:pPr>
              <a:r>
                <a:rPr lang="es-US" sz="1100" dirty="0">
                  <a:effectLst/>
                  <a:latin typeface="Arial "/>
                  <a:ea typeface="Calibri" panose="020F0502020204030204" pitchFamily="34" charset="0"/>
                  <a:cs typeface="Calibri" panose="020F0502020204030204" pitchFamily="34" charset="0"/>
                </a:rPr>
                <a:t>Banderas</a:t>
              </a:r>
              <a:endParaRPr lang="en-US" sz="1100" dirty="0">
                <a:effectLst/>
                <a:latin typeface="Arial 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8AEF371-A650-4F54-BC7F-09870B253246}"/>
                </a:ext>
              </a:extLst>
            </p:cNvPr>
            <p:cNvSpPr txBox="1"/>
            <p:nvPr/>
          </p:nvSpPr>
          <p:spPr>
            <a:xfrm>
              <a:off x="4965189" y="1794680"/>
              <a:ext cx="1759674" cy="359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US" b="1" dirty="0">
                  <a:solidFill>
                    <a:srgbClr val="FBA2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s-US" b="1" baseline="30000" dirty="0">
                  <a:solidFill>
                    <a:srgbClr val="FBA2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era</a:t>
              </a:r>
              <a:r>
                <a:rPr lang="es-US" b="1" dirty="0">
                  <a:solidFill>
                    <a:srgbClr val="FBA2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Notificación de Inscripción</a:t>
              </a:r>
              <a:endParaRPr lang="en-US" b="1" dirty="0">
                <a:solidFill>
                  <a:srgbClr val="FBA2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9DA93A6B-047A-47CF-910E-B7BF8E25D206}"/>
              </a:ext>
            </a:extLst>
          </p:cNvPr>
          <p:cNvSpPr/>
          <p:nvPr/>
        </p:nvSpPr>
        <p:spPr>
          <a:xfrm>
            <a:off x="3767610" y="3702456"/>
            <a:ext cx="162018" cy="1620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8E5FD12-7B92-45B5-9331-5FE7D5D5C917}"/>
              </a:ext>
            </a:extLst>
          </p:cNvPr>
          <p:cNvSpPr txBox="1"/>
          <p:nvPr/>
        </p:nvSpPr>
        <p:spPr>
          <a:xfrm>
            <a:off x="211770" y="287458"/>
            <a:ext cx="893222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S" sz="29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Cronograma de Materiales de Inscripción de </a:t>
            </a:r>
            <a:r>
              <a:rPr lang="es-US" sz="29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Winters</a:t>
            </a:r>
            <a:r>
              <a:rPr lang="es-US" sz="29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endParaRPr lang="en-US" sz="2900" kern="12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  <a:p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900" dirty="0"/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2DBB6F2B-D424-41E7-B070-3495D09BF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258638"/>
            <a:ext cx="1409700" cy="1546754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0910F15-E7D5-49B4-AFF8-5ABD560B682D}"/>
              </a:ext>
            </a:extLst>
          </p:cNvPr>
          <p:cNvSpPr/>
          <p:nvPr/>
        </p:nvSpPr>
        <p:spPr>
          <a:xfrm>
            <a:off x="5415395" y="3705856"/>
            <a:ext cx="162018" cy="1620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kern="12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152400" y="228600"/>
            <a:ext cx="9252922" cy="5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r>
              <a:rPr lang="es-US" dirty="0"/>
              <a:t>¿Ha sido exitoso el Programa CCA en otros lugares?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50F0B8-379F-4CBF-837F-0321C5275D61}"/>
              </a:ext>
            </a:extLst>
          </p:cNvPr>
          <p:cNvSpPr txBox="1"/>
          <p:nvPr/>
        </p:nvSpPr>
        <p:spPr>
          <a:xfrm>
            <a:off x="5334000" y="2590800"/>
            <a:ext cx="3183820" cy="423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US" sz="1800" dirty="0">
                <a:latin typeface="+mn-lt"/>
              </a:rPr>
              <a:t>A la fecha de octubre 2020, hay 23 Programas CCA activos en California. 12 están dentro del territorio de PG&amp;E. </a:t>
            </a:r>
            <a:endParaRPr lang="en-US" sz="1800" dirty="0">
              <a:latin typeface="+mn-lt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US" sz="1800" dirty="0">
                <a:latin typeface="+mn-lt"/>
              </a:rPr>
              <a:t>Se sirven a más de 11 millones de clientes.</a:t>
            </a:r>
            <a:endParaRPr lang="en-US" sz="1800" dirty="0">
              <a:latin typeface="+mn-lt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US" sz="1800" dirty="0">
                <a:latin typeface="+mn-lt"/>
              </a:rPr>
              <a:t>Docenas más de otras ciudades y condados están activamente considerando sus propios programas de CCA.</a:t>
            </a:r>
            <a:endParaRPr lang="en-US" sz="1800" dirty="0">
              <a:latin typeface="+mn-lt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D0777C-A55C-144B-8837-9B5B3D482AF1}"/>
              </a:ext>
            </a:extLst>
          </p:cNvPr>
          <p:cNvSpPr txBox="1"/>
          <p:nvPr/>
        </p:nvSpPr>
        <p:spPr>
          <a:xfrm>
            <a:off x="457200" y="13716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>
                <a:solidFill>
                  <a:srgbClr val="519535"/>
                </a:solidFill>
                <a:latin typeface="Trebuchet MS"/>
              </a:rPr>
              <a:t>Los Programas CCA se están expandiendo rápidamente a través del estado porque realmente son efectivas.</a:t>
            </a:r>
            <a:endParaRPr lang="en-US" sz="2400" dirty="0">
              <a:solidFill>
                <a:srgbClr val="519535"/>
              </a:solidFill>
              <a:latin typeface="Trebuchet MS"/>
            </a:endParaRPr>
          </a:p>
          <a:p>
            <a:endParaRPr lang="en-US" sz="2400" dirty="0">
              <a:solidFill>
                <a:srgbClr val="519535"/>
              </a:solidFill>
              <a:latin typeface="Trebuchet MS"/>
              <a:cs typeface="Trebuchet MS"/>
            </a:endParaRPr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FA688FE4-5E5E-4CBD-A40D-611860C6AF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68"/>
          <a:stretch/>
        </p:blipFill>
        <p:spPr>
          <a:xfrm>
            <a:off x="762000" y="2362201"/>
            <a:ext cx="35814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343941" y="1322600"/>
            <a:ext cx="8576123" cy="4544800"/>
          </a:xfrm>
          <a:prstGeom prst="rect">
            <a:avLst/>
          </a:prstGeom>
          <a:noFill/>
          <a:ln>
            <a:noFill/>
          </a:ln>
        </p:spPr>
        <p:txBody>
          <a:bodyPr wrap="square" lIns="91400" tIns="91400" rIns="91400" bIns="91400" anchor="t" anchorCtr="0">
            <a:no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39536"/>
              </a:buClr>
              <a:buSzPts val="2400"/>
              <a:buFont typeface="Arial"/>
              <a:buNone/>
            </a:pPr>
            <a:r>
              <a:rPr lang="es-US" sz="2400" b="1" dirty="0">
                <a:solidFill>
                  <a:srgbClr val="539536"/>
                </a:solidFill>
                <a:latin typeface="Trebuchet MS"/>
              </a:rPr>
              <a:t>VCE mantiene autonomía fiduciaria y autoridad para tomar decisiones	</a:t>
            </a:r>
          </a:p>
          <a:p>
            <a:pPr marL="0" marR="0" lvl="0" indent="-1524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39536"/>
              </a:buClr>
              <a:buSzPts val="2400"/>
              <a:buFont typeface="Arial"/>
              <a:buNone/>
            </a:pPr>
            <a:endParaRPr lang="en-US" sz="2400" b="1" dirty="0">
              <a:solidFill>
                <a:srgbClr val="539536"/>
              </a:solidFill>
              <a:latin typeface="Trebuchet MS"/>
            </a:endParaRPr>
          </a:p>
          <a:p>
            <a:pPr marL="155575" marR="0" indent="-15557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400" b="1" dirty="0">
                <a:solidFill>
                  <a:srgbClr val="539536"/>
                </a:solidFill>
                <a:latin typeface="Trebuchet MS"/>
              </a:rPr>
              <a:t>SMUD Brinda servicios a VCE:</a:t>
            </a:r>
            <a:endParaRPr lang="en-US" sz="2400" b="1" i="0" u="none" strike="noStrike" cap="none" dirty="0">
              <a:solidFill>
                <a:srgbClr val="53953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indent="-228600">
              <a:spcBef>
                <a:spcPts val="300"/>
              </a:spcBef>
              <a:buClr>
                <a:srgbClr val="535353"/>
              </a:buClr>
              <a:buSzPts val="2400"/>
              <a:buFont typeface="Arial"/>
              <a:buChar char="•"/>
            </a:pPr>
            <a:r>
              <a:rPr lang="es-US" sz="2400" dirty="0">
                <a:solidFill>
                  <a:srgbClr val="535353"/>
                </a:solidFill>
                <a:latin typeface="Trebuchet MS"/>
              </a:rPr>
              <a:t>Servicios técnicos y de energía, manejo de información y un centro de contacto, energía al mayoreo, apoyo de crédito, y apoyo para operaciones comerciales</a:t>
            </a:r>
            <a:endParaRPr lang="en-US" sz="2400" b="0" i="0" u="none" strike="noStrike" cap="none" dirty="0">
              <a:solidFill>
                <a:srgbClr val="535353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52400">
              <a:spcBef>
                <a:spcPts val="1600"/>
              </a:spcBef>
              <a:buClr>
                <a:srgbClr val="539536"/>
              </a:buClr>
              <a:buSzPts val="2400"/>
            </a:pPr>
            <a:r>
              <a:rPr lang="es-US" sz="2400" b="1" dirty="0">
                <a:solidFill>
                  <a:srgbClr val="539536"/>
                </a:solidFill>
                <a:latin typeface="Trebuchet MS"/>
              </a:rPr>
              <a:t>Brinda el mejor valor a Valley Clean Energy</a:t>
            </a:r>
            <a:endParaRPr lang="en-US" sz="2400" b="0" i="0" u="none" strike="noStrike" cap="none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1" indent="-228600">
              <a:spcBef>
                <a:spcPts val="300"/>
              </a:spcBef>
              <a:buClr>
                <a:srgbClr val="595959"/>
              </a:buClr>
              <a:buSzPts val="2400"/>
              <a:buFont typeface="Arial"/>
              <a:buChar char="•"/>
            </a:pPr>
            <a:r>
              <a:rPr lang="es-US" sz="2400" dirty="0">
                <a:solidFill>
                  <a:srgbClr val="595959"/>
                </a:solidFill>
                <a:latin typeface="Trebuchet MS"/>
              </a:rPr>
              <a:t>Alineación de la misión, competitividad de costes, y extensa experiencia en el sector energético</a:t>
            </a:r>
            <a:endParaRPr lang="en-US" sz="2400" dirty="0">
              <a:solidFill>
                <a:srgbClr val="595959"/>
              </a:solidFill>
              <a:latin typeface="Trebuchet MS"/>
            </a:endParaRPr>
          </a:p>
          <a:p>
            <a:pPr marL="457200" marR="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</a:pPr>
            <a:endParaRPr lang="en-US" sz="2400" b="0" i="0" u="none" strike="noStrike" cap="none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4D0EEC5E-8299-451E-8BFA-FA9256516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5758805"/>
            <a:ext cx="2545934" cy="1074950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7DDAE0B3-F28F-4301-82A6-52E316618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691" y="238020"/>
            <a:ext cx="7577309" cy="553994"/>
          </a:xfrm>
        </p:spPr>
        <p:txBody>
          <a:bodyPr/>
          <a:lstStyle/>
          <a:p>
            <a:r>
              <a:rPr lang="es-US" dirty="0"/>
              <a:t>Asociación de VCE &amp; SMUD </a:t>
            </a:r>
            <a:endParaRPr lang="en-US" dirty="0"/>
          </a:p>
          <a:p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272078" y="238020"/>
            <a:ext cx="8599844" cy="5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r>
              <a:rPr lang="es-US" dirty="0"/>
              <a:t>¿Qué significará VCE para </a:t>
            </a:r>
            <a:r>
              <a:rPr lang="es-US" dirty="0" err="1"/>
              <a:t>Winters</a:t>
            </a:r>
            <a:r>
              <a:rPr lang="es-US" dirty="0"/>
              <a:t>?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251824-847E-094E-A08B-2063AAF02C6D}"/>
              </a:ext>
            </a:extLst>
          </p:cNvPr>
          <p:cNvSpPr txBox="1"/>
          <p:nvPr/>
        </p:nvSpPr>
        <p:spPr>
          <a:xfrm>
            <a:off x="914400" y="1295400"/>
            <a:ext cx="73914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Representación 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en la Mesa Directiva—¡su opinión importa!</a:t>
            </a:r>
            <a:endParaRPr lang="en-US" sz="2000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Control local 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de su suministro de electricidad </a:t>
            </a:r>
            <a:endParaRPr lang="en-US" sz="2000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Desarrollo</a:t>
            </a:r>
            <a:r>
              <a:rPr lang="es-US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local de proyectos y programas, 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tales como estaciones de carga de vehículos eléctricos</a:t>
            </a:r>
            <a:endParaRPr lang="en-US" sz="2000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Reducción en el uso de </a:t>
            </a:r>
            <a:r>
              <a:rPr lang="es-US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combustibles fósiles, 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que contribuyen al cambio climático y al riesgo de incendios forestales</a:t>
            </a:r>
            <a:endParaRPr lang="en-US" sz="2000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Beneficios adicionales 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para los propietarios de paneles solares  </a:t>
            </a:r>
            <a:endParaRPr lang="en-US" sz="2000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El mismo precio</a:t>
            </a:r>
            <a:r>
              <a:rPr lang="es-US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s-US" sz="2000" u="sng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más beneficios </a:t>
            </a:r>
            <a:endParaRPr lang="en-US" sz="2000" u="sng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br>
              <a:rPr lang="es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  <p:pic>
        <p:nvPicPr>
          <p:cNvPr id="2" name="Picture 1" descr="A picture containing outdoor, transport, wheel&#10;&#10;Description automatically generated">
            <a:extLst>
              <a:ext uri="{FF2B5EF4-FFF2-40B4-BE49-F238E27FC236}">
                <a16:creationId xmlns:a16="http://schemas.microsoft.com/office/drawing/2014/main" id="{DA86AC93-0902-4614-A2C5-B9C0469A0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574579"/>
            <a:ext cx="9144000" cy="228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8EDA6A-10C1-499B-AA6B-836F2DB92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691" y="238020"/>
            <a:ext cx="8491709" cy="553994"/>
          </a:xfrm>
        </p:spPr>
        <p:txBody>
          <a:bodyPr/>
          <a:lstStyle/>
          <a:p>
            <a:r>
              <a:rPr lang="es-US" sz="3600" dirty="0"/>
              <a:t>¿Tengo alguna otra opción?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0688D-C5C3-4931-A406-47B44A04C7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24106" y="1371600"/>
            <a:ext cx="8295788" cy="2780244"/>
          </a:xfrm>
        </p:spPr>
        <p:txBody>
          <a:bodyPr/>
          <a:lstStyle/>
          <a:p>
            <a:pPr marL="609600" indent="0">
              <a:buNone/>
            </a:pPr>
            <a:r>
              <a:rPr lang="es-US" sz="28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¡SÍ! Ahora tienen opciones en sus proveedores de generación eléctrica.</a:t>
            </a:r>
            <a:br>
              <a:rPr lang="es-US" sz="1800" dirty="0">
                <a:solidFill>
                  <a:srgbClr val="DD820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2500" dirty="0">
              <a:latin typeface="Trebuchet MS"/>
              <a:ea typeface="Calibri"/>
              <a:cs typeface="Trebuchet MS"/>
              <a:sym typeface="Calibri"/>
            </a:endParaRPr>
          </a:p>
          <a:p>
            <a:pPr marL="191770" marR="0" indent="-19177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500" dirty="0"/>
              <a:t>AB 117 (2002) –Legislación CCA: Inscripción automática</a:t>
            </a:r>
            <a:endParaRPr lang="en-US" sz="2500" dirty="0"/>
          </a:p>
          <a:p>
            <a:pPr marL="191770" marR="0" indent="-19177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500" dirty="0"/>
              <a:t>Usted puede escoger entre dos opciones de servicio VCE, o regresar a los servicios de generación eléctrica de PG&amp;E</a:t>
            </a:r>
            <a:endParaRPr lang="en-US" sz="2500" dirty="0">
              <a:latin typeface="Trebuchet MS"/>
              <a:ea typeface="Calibri"/>
              <a:cs typeface="Trebuchet MS"/>
              <a:sym typeface="Calibri"/>
            </a:endParaRPr>
          </a:p>
          <a:p>
            <a:endParaRPr lang="en-US" dirty="0"/>
          </a:p>
        </p:txBody>
      </p:sp>
      <p:pic>
        <p:nvPicPr>
          <p:cNvPr id="6" name="Picture 5" descr="A picture containing text, mammal, dog&#10;&#10;Description automatically generated">
            <a:extLst>
              <a:ext uri="{FF2B5EF4-FFF2-40B4-BE49-F238E27FC236}">
                <a16:creationId xmlns:a16="http://schemas.microsoft.com/office/drawing/2014/main" id="{5DBCEE0E-D280-4167-8FCA-F12936334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7657"/>
            <a:ext cx="9144000" cy="197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2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B2832-4DB9-419E-AB26-CD8354519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691" y="238020"/>
            <a:ext cx="7653509" cy="553994"/>
          </a:xfrm>
        </p:spPr>
        <p:txBody>
          <a:bodyPr/>
          <a:lstStyle/>
          <a:p>
            <a:r>
              <a:rPr lang="es-US" dirty="0"/>
              <a:t>Comparación de Costos Residenciales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B6781-FD9E-0646-8A61-B25AC2C7C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219200"/>
            <a:ext cx="5562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7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600" y="228600"/>
            <a:ext cx="8339308" cy="563414"/>
          </a:xfrm>
        </p:spPr>
        <p:txBody>
          <a:bodyPr/>
          <a:lstStyle/>
          <a:p>
            <a:r>
              <a:rPr lang="es-US" dirty="0"/>
              <a:t>Los cargos de VCE aparecen en las facturas de PG&amp;E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653967-00A1-4D78-B32E-472D3CAE9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84" y="1180197"/>
            <a:ext cx="7829320" cy="56778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DD6440D-A55C-4858-B8A4-A969B15ABBB4}"/>
                  </a:ext>
                </a:extLst>
              </p14:cNvPr>
              <p14:cNvContentPartPr/>
              <p14:nvPr/>
            </p14:nvContentPartPr>
            <p14:xfrm>
              <a:off x="3434461" y="3333723"/>
              <a:ext cx="4696200" cy="79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DD6440D-A55C-4858-B8A4-A969B15ABB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0461" y="3225723"/>
                <a:ext cx="480384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33FA3D6-938D-4EBF-B583-B831058EC631}"/>
                  </a:ext>
                </a:extLst>
              </p14:cNvPr>
              <p14:cNvContentPartPr/>
              <p14:nvPr/>
            </p14:nvContentPartPr>
            <p14:xfrm>
              <a:off x="3423301" y="3467283"/>
              <a:ext cx="4683240" cy="79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33FA3D6-938D-4EBF-B583-B831058EC63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69301" y="3359643"/>
                <a:ext cx="4790880" cy="2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9638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4800" y="238020"/>
            <a:ext cx="8263109" cy="553994"/>
          </a:xfrm>
        </p:spPr>
        <p:txBody>
          <a:bodyPr/>
          <a:lstStyle/>
          <a:p>
            <a:r>
              <a:rPr lang="es-US" dirty="0"/>
              <a:t>Crédito por generación de PG&amp;E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4AEE6F-EAF4-413A-AD11-7E441DDB7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08" y="1295400"/>
            <a:ext cx="8859592" cy="495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66A9F0E-D6BA-4B6D-ADFF-C36B60BDA7BB}"/>
                  </a:ext>
                </a:extLst>
              </p14:cNvPr>
              <p14:cNvContentPartPr/>
              <p14:nvPr/>
            </p14:nvContentPartPr>
            <p14:xfrm>
              <a:off x="178261" y="5105400"/>
              <a:ext cx="5630760" cy="56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66A9F0E-D6BA-4B6D-ADFF-C36B60BDA7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8261" y="5105400"/>
                <a:ext cx="5630760" cy="568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B2535F3-C41E-4F3F-81BB-0DBAFF9B91D1}"/>
              </a:ext>
            </a:extLst>
          </p:cNvPr>
          <p:cNvSpPr txBox="1"/>
          <p:nvPr/>
        </p:nvSpPr>
        <p:spPr>
          <a:xfrm>
            <a:off x="228600" y="6422128"/>
            <a:ext cx="7122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highlight>
                  <a:srgbClr val="CEDCDE"/>
                </a:highlight>
              </a:rPr>
              <a:t>https://valleycleanenergy.org/rates-billing/understand-your-bill/</a:t>
            </a:r>
          </a:p>
        </p:txBody>
      </p:sp>
    </p:spTree>
    <p:extLst>
      <p:ext uri="{BB962C8B-B14F-4D97-AF65-F5344CB8AC3E}">
        <p14:creationId xmlns:p14="http://schemas.microsoft.com/office/powerpoint/2010/main" val="3651022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152400" y="228600"/>
            <a:ext cx="8534400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190500"/>
            <a:r>
              <a:rPr lang="es-US" dirty="0"/>
              <a:t>Programa de Net Energy </a:t>
            </a:r>
            <a:r>
              <a:rPr lang="es-US" dirty="0" err="1"/>
              <a:t>Metering</a:t>
            </a:r>
            <a:r>
              <a:rPr lang="es-US" dirty="0"/>
              <a:t> (NEM) de VCE</a:t>
            </a:r>
            <a:endParaRPr lang="en-US" dirty="0"/>
          </a:p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endParaRPr lang="en-US" sz="3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B3C3FBE-938E-974A-AE58-B9C910CD5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930040"/>
              </p:ext>
            </p:extLst>
          </p:nvPr>
        </p:nvGraphicFramePr>
        <p:xfrm>
          <a:off x="609600" y="1710185"/>
          <a:ext cx="7924800" cy="511317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31832419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3177753999"/>
                    </a:ext>
                  </a:extLst>
                </a:gridCol>
              </a:tblGrid>
              <a:tr h="361522">
                <a:tc>
                  <a:txBody>
                    <a:bodyPr/>
                    <a:lstStyle/>
                    <a:p>
                      <a:r>
                        <a:rPr lang="en-US" sz="1200" dirty="0" err="1">
                          <a:effectLst/>
                        </a:rPr>
                        <a:t>Programa</a:t>
                      </a:r>
                      <a:r>
                        <a:rPr lang="en-US" sz="1200" dirty="0">
                          <a:effectLst/>
                        </a:rPr>
                        <a:t> NEM de VCE</a:t>
                      </a: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effectLst/>
                        </a:rPr>
                        <a:t>Programa NEM de PG&amp;E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2004631676"/>
                  </a:ext>
                </a:extLst>
              </a:tr>
              <a:tr h="682875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Los créditos por exceso de producción se acumulan al por menor más un bono de un centavo por kWh</a:t>
                      </a: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Los Créditos por exceso de producción se acumulan al por menor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1214564368"/>
                  </a:ext>
                </a:extLst>
              </a:tr>
              <a:tr h="843552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El excedente de producción anual a su salida, se paga en efectivo a una tasa mayorista (Compensación de Excedente Neto) Más un bono de un centavo por kWh</a:t>
                      </a: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El excedente de producción anual al momento de actualización y ajuste se paga a una tasa mayorista (Compensación de Excedente Neto)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1914877766"/>
                  </a:ext>
                </a:extLst>
              </a:tr>
              <a:tr h="522199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La facturación es mensual o anual, y usted puede escoger cualquiera de las dos</a:t>
                      </a: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La facturación incluye una mensualidad mínima de facturación, con una actualización anual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1748795394"/>
                  </a:ext>
                </a:extLst>
              </a:tr>
              <a:tr h="682875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Energía renovable al 45%, cuando necesite energía de la red, u opte por usar energía hasta 100% renovable con </a:t>
                      </a:r>
                      <a:r>
                        <a:rPr lang="es-ES" sz="1200" dirty="0" err="1">
                          <a:effectLst/>
                        </a:rPr>
                        <a:t>UltraGreen</a:t>
                      </a:r>
                      <a:endParaRPr lang="es-ES" sz="1200" dirty="0">
                        <a:effectLst/>
                      </a:endParaRP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Energía renovable hasta al 29%, cuando necesita energía de la red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4223825079"/>
                  </a:ext>
                </a:extLst>
              </a:tr>
              <a:tr h="843552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Su salida en efectivo sucede en la fecha de actualización con PG&amp;E (si recibe facturación anual) o en febrero (si recibe facturación mensual)</a:t>
                      </a: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Su actualización ocurre en el aniversario de su inter conexión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224468072"/>
                  </a:ext>
                </a:extLst>
              </a:tr>
              <a:tr h="843552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Su salida en efectivo sucede en la fecha de actualización con PG&amp;E (si recibe facturación anual) o en febrero (si recibe facturación mensual)</a:t>
                      </a:r>
                    </a:p>
                  </a:txBody>
                  <a:tcPr marL="114300" marR="11430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Su actualización ocurre en el aniversario de su inter conexión</a:t>
                      </a:r>
                    </a:p>
                  </a:txBody>
                  <a:tcPr marL="114300" marR="114300" marT="114300" marB="114300" anchor="ctr"/>
                </a:tc>
                <a:extLst>
                  <a:ext uri="{0D108BD9-81ED-4DB2-BD59-A6C34878D82A}">
                    <a16:rowId xmlns:a16="http://schemas.microsoft.com/office/drawing/2014/main" val="411533762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BAA9496-324A-FE43-83D3-9114B3E02AE2}"/>
              </a:ext>
            </a:extLst>
          </p:cNvPr>
          <p:cNvSpPr txBox="1"/>
          <p:nvPr/>
        </p:nvSpPr>
        <p:spPr>
          <a:xfrm>
            <a:off x="0" y="1143000"/>
            <a:ext cx="9144000" cy="400110"/>
          </a:xfrm>
          <a:prstGeom prst="rect">
            <a:avLst/>
          </a:prstGeom>
          <a:solidFill>
            <a:schemeClr val="accent2">
              <a:lumMod val="75000"/>
              <a:alpha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rgbClr val="8DC63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/>
              </a:rPr>
              <a:t>Nuestro programa NEM es similar, pero tiene importantes ventajas.</a:t>
            </a:r>
            <a:endParaRPr lang="en-US" sz="2000" b="1" dirty="0">
              <a:solidFill>
                <a:srgbClr val="8DC63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rebuchet M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21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69DAA83-7561-43C0-A605-031328E06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746173"/>
          </a:xfrm>
        </p:spPr>
        <p:txBody>
          <a:bodyPr>
            <a:noAutofit/>
          </a:bodyPr>
          <a:lstStyle/>
          <a:p>
            <a:pPr marL="454025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Programa aprobado de Dividendos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n-lt"/>
              <a:cs typeface="Arial"/>
            </a:endParaRPr>
          </a:p>
          <a:p>
            <a:pPr marL="911225" lvl="1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000" dirty="0">
                <a:solidFill>
                  <a:schemeClr val="tx2">
                    <a:lumMod val="10000"/>
                  </a:schemeClr>
                </a:solidFill>
              </a:rPr>
              <a:t>Cuando logremos ciertas metas financieras, nuestros clientes recibirán un crédito en su factura</a:t>
            </a: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  <a:p>
            <a:pPr marL="454025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Apoyando a las comunidades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n-lt"/>
              <a:cs typeface="Arial"/>
            </a:endParaRPr>
          </a:p>
          <a:p>
            <a:pPr marL="911225" lvl="1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000" dirty="0">
                <a:solidFill>
                  <a:schemeClr val="tx2">
                    <a:lumMod val="10000"/>
                  </a:schemeClr>
                </a:solidFill>
              </a:rPr>
              <a:t>Banco de Alimentos del Condado de Yolo, Fondo de Alivio de Incendios de </a:t>
            </a:r>
            <a:r>
              <a:rPr lang="es-US" sz="2000" dirty="0" err="1">
                <a:solidFill>
                  <a:schemeClr val="tx2">
                    <a:lumMod val="10000"/>
                  </a:schemeClr>
                </a:solidFill>
              </a:rPr>
              <a:t>Winters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</a:rPr>
              <a:t>; </a:t>
            </a:r>
            <a:r>
              <a:rPr lang="es-US" sz="2000" dirty="0" err="1">
                <a:solidFill>
                  <a:schemeClr val="tx2">
                    <a:lumMod val="10000"/>
                  </a:schemeClr>
                </a:solidFill>
              </a:rPr>
              <a:t>Rise</a:t>
            </a:r>
            <a:r>
              <a:rPr lang="es-US" sz="2000" dirty="0">
                <a:solidFill>
                  <a:schemeClr val="tx2">
                    <a:lumMod val="10000"/>
                  </a:schemeClr>
                </a:solidFill>
              </a:rPr>
              <a:t>, S.A.</a:t>
            </a: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  <a:p>
            <a:pPr marL="454025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Programas a beneficio de clientes de VCE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n-lt"/>
              <a:cs typeface="Arial"/>
            </a:endParaRPr>
          </a:p>
          <a:p>
            <a:pPr marL="911225" lvl="1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000" dirty="0">
                <a:solidFill>
                  <a:schemeClr val="tx2">
                    <a:lumMod val="10000"/>
                  </a:schemeClr>
                </a:solidFill>
              </a:rPr>
              <a:t>$2.9 millones de subvenciones para instalar infraestructura para vehículos eléctricos a través del condado de Yolo </a:t>
            </a: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  <a:p>
            <a:pPr marL="454025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RFO Local </a:t>
            </a:r>
            <a:r>
              <a:rPr lang="es-US" sz="2400" dirty="0">
                <a:solidFill>
                  <a:schemeClr val="accent6">
                    <a:lumMod val="75000"/>
                  </a:schemeClr>
                </a:solidFill>
              </a:rPr>
              <a:t>(Solicitud de Ofertas)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  <a:p>
            <a:pPr marL="911225" lvl="1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r>
              <a:rPr lang="es-US" sz="2000" dirty="0">
                <a:solidFill>
                  <a:schemeClr val="tx2">
                    <a:lumMod val="10000"/>
                  </a:schemeClr>
                </a:solidFill>
              </a:rPr>
              <a:t>Contratos de energéticos en el Condado de Yolo: empleos locales y reinversión comunitaria</a:t>
            </a: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  <a:p>
            <a:pPr marL="911225" lvl="1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</a:schemeClr>
              </a:buClr>
              <a:buSzPct val="90000"/>
            </a:pP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191022"/>
            <a:ext cx="7886700" cy="701675"/>
          </a:xfrm>
        </p:spPr>
        <p:txBody>
          <a:bodyPr>
            <a:normAutofit fontScale="90000"/>
          </a:bodyPr>
          <a:lstStyle/>
          <a:p>
            <a:br>
              <a:rPr lang="en-US" sz="3000" dirty="0"/>
            </a:br>
            <a:r>
              <a:rPr lang="es-US" sz="3000" dirty="0"/>
              <a:t>Actividades Actuales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60401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C7A0F1-419E-4234-B7FA-0229853DA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691" y="238020"/>
            <a:ext cx="8263109" cy="553994"/>
          </a:xfrm>
        </p:spPr>
        <p:txBody>
          <a:bodyPr/>
          <a:lstStyle/>
          <a:p>
            <a:r>
              <a:rPr lang="es-US" dirty="0"/>
              <a:t>VCE en la Comunidad: 2019 Carnitas Festival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7178C-17AD-47EF-B497-27E577ACB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20" y="1219200"/>
            <a:ext cx="6297359" cy="509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53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A1F1CC-8718-4CDF-9817-5CF9F0E8E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691" y="238020"/>
            <a:ext cx="8720309" cy="553994"/>
          </a:xfrm>
        </p:spPr>
        <p:txBody>
          <a:bodyPr/>
          <a:lstStyle/>
          <a:p>
            <a:r>
              <a:rPr lang="es-US" dirty="0"/>
              <a:t>VCE en la Comunidad: 2019 Salmon Festival</a:t>
            </a:r>
            <a:endParaRPr lang="en-US" dirty="0"/>
          </a:p>
        </p:txBody>
      </p:sp>
      <p:pic>
        <p:nvPicPr>
          <p:cNvPr id="5" name="Picture 4" descr="A picture containing person, outdoor, green&#10;&#10;Description automatically generated">
            <a:extLst>
              <a:ext uri="{FF2B5EF4-FFF2-40B4-BE49-F238E27FC236}">
                <a16:creationId xmlns:a16="http://schemas.microsoft.com/office/drawing/2014/main" id="{B71AF452-3FC9-486C-8D7E-1B82C7155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4554701" cy="3416026"/>
          </a:xfrm>
          <a:prstGeom prst="rect">
            <a:avLst/>
          </a:prstGeom>
        </p:spPr>
      </p:pic>
      <p:pic>
        <p:nvPicPr>
          <p:cNvPr id="7" name="Picture 6" descr="A picture containing tree, grass, outdoor, green&#10;&#10;Description automatically generated">
            <a:extLst>
              <a:ext uri="{FF2B5EF4-FFF2-40B4-BE49-F238E27FC236}">
                <a16:creationId xmlns:a16="http://schemas.microsoft.com/office/drawing/2014/main" id="{630884DE-9088-417E-AFCA-FE2963DFDB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26" b="10341"/>
          <a:stretch/>
        </p:blipFill>
        <p:spPr>
          <a:xfrm>
            <a:off x="4547081" y="1905000"/>
            <a:ext cx="4728209" cy="341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71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379061" y="238020"/>
            <a:ext cx="8481000" cy="55399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190500"/>
            <a:r>
              <a:rPr lang="es-US" dirty="0"/>
              <a:t>Contenido de Energéticos VCE – 2019</a:t>
            </a:r>
            <a:endParaRPr lang="en-US" dirty="0"/>
          </a:p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AEC464-C5E1-4A1C-B499-4C206B8C4D44}"/>
              </a:ext>
            </a:extLst>
          </p:cNvPr>
          <p:cNvSpPr txBox="1"/>
          <p:nvPr/>
        </p:nvSpPr>
        <p:spPr>
          <a:xfrm>
            <a:off x="1817738" y="5493603"/>
            <a:ext cx="283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1800" b="1" dirty="0">
                <a:latin typeface="+mn-lt"/>
              </a:rPr>
              <a:t>Renovable</a:t>
            </a:r>
            <a:r>
              <a:rPr lang="en-US" sz="1800" b="1" dirty="0">
                <a:latin typeface="+mn-lt"/>
              </a:rPr>
              <a:t> – 45%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1800" b="1" dirty="0">
                <a:latin typeface="+mn-lt"/>
              </a:rPr>
              <a:t>Hidro Grande</a:t>
            </a:r>
            <a:r>
              <a:rPr lang="en-US" sz="1800" b="1" dirty="0">
                <a:latin typeface="+mn-lt"/>
              </a:rPr>
              <a:t> – 31%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No-E</a:t>
            </a:r>
            <a:r>
              <a:rPr lang="es-US" sz="1800" b="1" dirty="0" err="1">
                <a:latin typeface="+mn-lt"/>
              </a:rPr>
              <a:t>specificado</a:t>
            </a:r>
            <a:r>
              <a:rPr lang="en-US" sz="1800" b="1" dirty="0">
                <a:latin typeface="+mn-lt"/>
              </a:rPr>
              <a:t> – 23%</a:t>
            </a:r>
            <a:endParaRPr lang="en-US" b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DD953-EFEF-4EB0-BE05-BB78AF37249A}"/>
              </a:ext>
            </a:extLst>
          </p:cNvPr>
          <p:cNvSpPr txBox="1"/>
          <p:nvPr/>
        </p:nvSpPr>
        <p:spPr>
          <a:xfrm>
            <a:off x="5975179" y="5486400"/>
            <a:ext cx="2884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1800" b="1" dirty="0">
                <a:latin typeface="+mn-lt"/>
              </a:rPr>
              <a:t>Renovable</a:t>
            </a:r>
            <a:r>
              <a:rPr lang="en-US" sz="1800" b="1" dirty="0">
                <a:latin typeface="+mn-lt"/>
              </a:rPr>
              <a:t> – 29%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S" sz="1800" b="1" dirty="0">
                <a:latin typeface="+mn-lt"/>
              </a:rPr>
              <a:t>Hidro Grande</a:t>
            </a:r>
            <a:r>
              <a:rPr lang="en-US" sz="1800" b="1" dirty="0">
                <a:latin typeface="+mn-lt"/>
              </a:rPr>
              <a:t> – 27%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Nuclear – 44%</a:t>
            </a:r>
            <a:endParaRPr lang="en-US" sz="1600" b="1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FCC6F3-4700-1949-8557-7CFD4DD6B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36" y="5365917"/>
            <a:ext cx="1066800" cy="11787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6CC9D5C-161E-CF45-87BD-915EE2D50459}"/>
              </a:ext>
            </a:extLst>
          </p:cNvPr>
          <p:cNvSpPr/>
          <p:nvPr/>
        </p:nvSpPr>
        <p:spPr>
          <a:xfrm>
            <a:off x="990600" y="5135881"/>
            <a:ext cx="7239000" cy="45719"/>
          </a:xfrm>
          <a:prstGeom prst="rect">
            <a:avLst/>
          </a:prstGeom>
          <a:solidFill>
            <a:srgbClr val="158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0AD86B-7177-4FA5-9429-C40373EC3873}"/>
              </a:ext>
            </a:extLst>
          </p:cNvPr>
          <p:cNvSpPr txBox="1"/>
          <p:nvPr/>
        </p:nvSpPr>
        <p:spPr>
          <a:xfrm>
            <a:off x="4648200" y="5616713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PG&amp;E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4E9FF-F448-BF4D-A02D-45F66875D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523" y="1225508"/>
            <a:ext cx="4710953" cy="360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5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348252" y="238020"/>
            <a:ext cx="8567147" cy="5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190500"/>
            <a:r>
              <a:rPr lang="es-US" dirty="0"/>
              <a:t>Cuáles son las opciones de energéticos de VCE</a:t>
            </a:r>
            <a:endParaRPr lang="en-US" dirty="0"/>
          </a:p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endParaRPr lang="en-US" sz="3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Shape 175"/>
          <p:cNvSpPr txBox="1"/>
          <p:nvPr/>
        </p:nvSpPr>
        <p:spPr>
          <a:xfrm>
            <a:off x="5029200" y="3429000"/>
            <a:ext cx="3886200" cy="2630711"/>
          </a:xfrm>
          <a:prstGeom prst="rect">
            <a:avLst/>
          </a:prstGeom>
          <a:noFill/>
          <a:ln>
            <a:noFill/>
          </a:ln>
        </p:spPr>
        <p:txBody>
          <a:bodyPr wrap="square" lIns="91400" tIns="91400" rIns="91400" bIns="91400" anchor="t" anchorCtr="0">
            <a:noAutofit/>
          </a:bodyPr>
          <a:lstStyle/>
          <a:p>
            <a:pPr marL="0" marR="0" lvl="0" indent="-152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9536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539536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</a:t>
            </a:r>
            <a:r>
              <a:rPr lang="en-US" sz="2000" b="1" i="0" u="none" strike="noStrike" cap="none" dirty="0">
                <a:solidFill>
                  <a:srgbClr val="539536"/>
                </a:solidFill>
                <a:latin typeface="Trebuchet MS"/>
                <a:ea typeface="Trebuchet MS"/>
                <a:cs typeface="Trebuchet MS"/>
                <a:sym typeface="Trebuchet MS"/>
              </a:rPr>
              <a:t>UltraGreen</a:t>
            </a:r>
          </a:p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•Opción para “ascender” por una prima de tarifa leve (1.5¢/kWh)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•100% renovable, electricidad 100% libre de carbón 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•La mayor reducción de emisiones de gases de invernadero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381000" y="3405187"/>
            <a:ext cx="4267200" cy="253841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52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9536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539536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</a:t>
            </a:r>
            <a:r>
              <a:rPr lang="en-US" sz="2000" b="1" i="0" u="none" strike="noStrike" cap="none" dirty="0">
                <a:solidFill>
                  <a:srgbClr val="539536"/>
                </a:solidFill>
                <a:latin typeface="Trebuchet MS"/>
                <a:ea typeface="Trebuchet MS"/>
                <a:cs typeface="Trebuchet MS"/>
                <a:sym typeface="Trebuchet MS"/>
              </a:rPr>
              <a:t>Standard Green</a:t>
            </a:r>
          </a:p>
          <a:p>
            <a:pPr marL="457200" lvl="2" indent="-228600">
              <a:spcBef>
                <a:spcPts val="400"/>
              </a:spcBef>
              <a:buClr>
                <a:srgbClr val="595959"/>
              </a:buClr>
              <a:buSzPts val="2000"/>
              <a:buFont typeface="Arial"/>
              <a:buChar char="•"/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Todos los clientes son inscritos automáticamente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457200" lvl="2" indent="-228600">
              <a:spcBef>
                <a:spcPts val="400"/>
              </a:spcBef>
              <a:buClr>
                <a:srgbClr val="595959"/>
              </a:buClr>
              <a:buSzPts val="2000"/>
              <a:buFont typeface="Arial"/>
              <a:buChar char="•"/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Tarifas Competitivas – igualamos las de PG&amp;E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457200" lvl="2" indent="-228600">
              <a:spcBef>
                <a:spcPts val="400"/>
              </a:spcBef>
              <a:buClr>
                <a:srgbClr val="595959"/>
              </a:buClr>
              <a:buSzPts val="2000"/>
              <a:buFont typeface="Arial"/>
              <a:buChar char="•"/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45% renovable 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228600" lvl="2">
              <a:spcBef>
                <a:spcPts val="400"/>
              </a:spcBef>
              <a:buClr>
                <a:srgbClr val="595959"/>
              </a:buClr>
              <a:buSzPts val="2000"/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•75% libre de carbón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0" marR="0" lvl="0" indent="-152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9536"/>
              </a:buClr>
              <a:buSzPts val="2400"/>
              <a:buFont typeface="Arial"/>
              <a:buNone/>
            </a:pPr>
            <a:endParaRPr lang="en-US" sz="2000" b="1" i="0" u="none" strike="noStrike" cap="none" dirty="0">
              <a:solidFill>
                <a:srgbClr val="53953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8" name="Shape 178" descr="VCE Ultra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8784" y="1208714"/>
            <a:ext cx="1672616" cy="222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818" y="1387218"/>
            <a:ext cx="1965582" cy="196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330197" y="228600"/>
            <a:ext cx="7326023" cy="5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r>
              <a:rPr lang="es-US" dirty="0"/>
              <a:t>Qué de los Descuentos?</a:t>
            </a:r>
            <a:endParaRPr lang="en-US" dirty="0"/>
          </a:p>
        </p:txBody>
      </p:sp>
      <p:sp>
        <p:nvSpPr>
          <p:cNvPr id="195" name="Shape 195"/>
          <p:cNvSpPr txBox="1">
            <a:spLocks noGrp="1"/>
          </p:cNvSpPr>
          <p:nvPr>
            <p:ph type="sldNum" idx="4294967295"/>
          </p:nvPr>
        </p:nvSpPr>
        <p:spPr>
          <a:xfrm>
            <a:off x="8763000" y="6403975"/>
            <a:ext cx="381000" cy="269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endParaRPr lang="en-US" sz="1200" b="0" i="0" u="none" strike="noStrike" cap="none" dirty="0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457200" y="1502361"/>
            <a:ext cx="8153400" cy="5127039"/>
          </a:xfrm>
          <a:prstGeom prst="rect">
            <a:avLst/>
          </a:prstGeom>
          <a:noFill/>
          <a:ln>
            <a:noFill/>
          </a:ln>
        </p:spPr>
        <p:txBody>
          <a:bodyPr wrap="square" lIns="91400" tIns="91400" rIns="91400" bIns="91400" anchor="t" anchorCtr="0">
            <a:noAutofit/>
          </a:bodyPr>
          <a:lstStyle/>
          <a:p>
            <a:pPr indent="-152400">
              <a:buClr>
                <a:srgbClr val="539536"/>
              </a:buClr>
              <a:buSzPts val="2400"/>
            </a:pPr>
            <a:r>
              <a:rPr lang="es-US" sz="2400" dirty="0">
                <a:solidFill>
                  <a:srgbClr val="539536"/>
                </a:solidFill>
                <a:latin typeface="Trebuchet MS"/>
              </a:rPr>
              <a:t>La mayoría de los programas de descuentos quedan sin cambios, y no hay necesidad de volver a solicitar por:</a:t>
            </a:r>
            <a:endParaRPr lang="en-US" sz="2400" dirty="0">
              <a:solidFill>
                <a:srgbClr val="539536"/>
              </a:solidFill>
              <a:latin typeface="Trebuchet MS"/>
            </a:endParaRPr>
          </a:p>
          <a:p>
            <a:pPr marL="203200">
              <a:spcBef>
                <a:spcPts val="600"/>
              </a:spcBef>
              <a:buClr>
                <a:srgbClr val="595959"/>
              </a:buClr>
              <a:buSzPts val="2400"/>
            </a:pPr>
            <a:endParaRPr lang="en-US" sz="2400" dirty="0">
              <a:solidFill>
                <a:srgbClr val="539536"/>
              </a:solidFill>
              <a:latin typeface="Trebuchet MS"/>
              <a:sym typeface="Trebuchet MS"/>
            </a:endParaRPr>
          </a:p>
          <a:p>
            <a:pPr marL="546100" indent="-342900">
              <a:spcBef>
                <a:spcPts val="600"/>
              </a:spcBef>
              <a:buClr>
                <a:srgbClr val="595959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Trebuchet MS"/>
                <a:sym typeface="Trebuchet MS"/>
              </a:rPr>
              <a:t>Ta</a:t>
            </a:r>
            <a:r>
              <a:rPr lang="es-US" sz="2400" dirty="0">
                <a:solidFill>
                  <a:srgbClr val="595959"/>
                </a:solidFill>
                <a:latin typeface="Trebuchet MS"/>
              </a:rPr>
              <a:t>rifas Alternativas de Energía de California (CARE)</a:t>
            </a:r>
            <a:endParaRPr lang="en-US" sz="2400" dirty="0">
              <a:solidFill>
                <a:srgbClr val="595959"/>
              </a:solidFill>
              <a:latin typeface="Trebuchet MS"/>
            </a:endParaRPr>
          </a:p>
          <a:p>
            <a:pPr marL="406400" indent="-203200">
              <a:spcBef>
                <a:spcPts val="600"/>
              </a:spcBef>
              <a:buClr>
                <a:srgbClr val="595959"/>
              </a:buClr>
              <a:buSzPts val="2400"/>
              <a:buFont typeface="Arial"/>
              <a:buChar char="•"/>
            </a:pPr>
            <a:r>
              <a:rPr lang="es-US" sz="2400" dirty="0">
                <a:solidFill>
                  <a:srgbClr val="595959"/>
                </a:solidFill>
                <a:latin typeface="Trebuchet MS"/>
              </a:rPr>
              <a:t>Asistencia de Tarifa Eléctrica Federal (FERA)</a:t>
            </a:r>
            <a:endParaRPr lang="en-US" sz="2400" dirty="0">
              <a:solidFill>
                <a:srgbClr val="595959"/>
              </a:solidFill>
              <a:latin typeface="Trebuchet MS"/>
            </a:endParaRPr>
          </a:p>
          <a:p>
            <a:pPr marL="406400" indent="-203200">
              <a:spcBef>
                <a:spcPts val="600"/>
              </a:spcBef>
              <a:buClr>
                <a:srgbClr val="595959"/>
              </a:buClr>
              <a:buSzPts val="2400"/>
              <a:buFont typeface="Arial"/>
              <a:buChar char="•"/>
            </a:pPr>
            <a:r>
              <a:rPr lang="es-US" sz="2400" dirty="0">
                <a:solidFill>
                  <a:srgbClr val="595959"/>
                </a:solidFill>
                <a:latin typeface="Trebuchet MS"/>
              </a:rPr>
              <a:t>Tarifa Básica por Razones Médicas </a:t>
            </a:r>
            <a:endParaRPr lang="en-US" sz="2400" dirty="0">
              <a:solidFill>
                <a:srgbClr val="595959"/>
              </a:solidFill>
              <a:latin typeface="Trebuchet MS"/>
            </a:endParaRPr>
          </a:p>
          <a:p>
            <a:pPr marL="406400" indent="-203200">
              <a:spcBef>
                <a:spcPts val="600"/>
              </a:spcBef>
              <a:buClr>
                <a:srgbClr val="595959"/>
              </a:buClr>
              <a:buSzPts val="2400"/>
              <a:buFont typeface="Arial"/>
              <a:buChar char="•"/>
            </a:pPr>
            <a:r>
              <a:rPr lang="es-US" sz="2400" dirty="0">
                <a:solidFill>
                  <a:srgbClr val="595959"/>
                </a:solidFill>
                <a:latin typeface="Trebuchet MS"/>
              </a:rPr>
              <a:t>Programa de Asistencia Energética para Hogares de Bajos Ingresos (LIHEAP)</a:t>
            </a:r>
            <a:endParaRPr lang="en-US" sz="2400" dirty="0">
              <a:solidFill>
                <a:srgbClr val="595959"/>
              </a:solidFill>
              <a:latin typeface="Trebuchet MS"/>
            </a:endParaRPr>
          </a:p>
          <a:p>
            <a:pPr marL="406400" indent="-203200">
              <a:spcBef>
                <a:spcPts val="600"/>
              </a:spcBef>
              <a:buClr>
                <a:srgbClr val="595959"/>
              </a:buClr>
              <a:buSzPts val="2400"/>
              <a:buFont typeface="Arial"/>
              <a:buChar char="•"/>
            </a:pPr>
            <a:r>
              <a:rPr lang="es-US" sz="2400" dirty="0">
                <a:solidFill>
                  <a:srgbClr val="595959"/>
                </a:solidFill>
                <a:latin typeface="Trebuchet MS"/>
              </a:rPr>
              <a:t>Descuentos para Empleados de PG&amp;E</a:t>
            </a:r>
            <a:endParaRPr lang="en-US" sz="2400" dirty="0">
              <a:solidFill>
                <a:srgbClr val="595959"/>
              </a:solidFill>
              <a:latin typeface="Trebuchet MS"/>
            </a:endParaRPr>
          </a:p>
          <a:p>
            <a:pPr marL="406400" marR="0" lvl="0" indent="-203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</a:pPr>
            <a:endParaRPr lang="en-US" sz="2400" b="0" i="0" u="none" strike="noStrike" cap="none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73275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8925"/>
            <a:ext cx="7886700" cy="701675"/>
          </a:xfrm>
        </p:spPr>
        <p:txBody>
          <a:bodyPr>
            <a:normAutofit fontScale="90000"/>
          </a:bodyPr>
          <a:lstStyle/>
          <a:p>
            <a:br>
              <a:rPr lang="es-US" sz="3000" dirty="0"/>
            </a:br>
            <a:r>
              <a:rPr lang="es-US" sz="3000" dirty="0"/>
              <a:t>Repasemos los Beneficios de VCE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0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9204" y="1219200"/>
            <a:ext cx="8584860" cy="4930323"/>
          </a:xfrm>
        </p:spPr>
        <p:txBody>
          <a:bodyPr>
            <a:no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b="1" dirty="0">
                <a:solidFill>
                  <a:srgbClr val="158EA2"/>
                </a:solidFill>
              </a:rPr>
              <a:t>Control Local </a:t>
            </a:r>
            <a:r>
              <a:rPr lang="es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gobernado por oficiales electos que representan nuestros valores comunitarios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b="1" dirty="0">
                <a:solidFill>
                  <a:srgbClr val="158EA2"/>
                </a:solidFill>
              </a:rPr>
              <a:t>Inversión en la comunidad </a:t>
            </a:r>
            <a:r>
              <a:rPr lang="es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VCE recibió una subvención de $2.9 millones para instalar la infraestructura para cargar vehículos eléctricos a través del Condado de</a:t>
            </a:r>
            <a:r>
              <a:rPr lang="es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Yolo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b="1" dirty="0">
                <a:solidFill>
                  <a:srgbClr val="158EA2"/>
                </a:solidFill>
              </a:rPr>
              <a:t>Opción del Cliente </a:t>
            </a:r>
            <a:r>
              <a:rPr lang="es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por primera vez, una opción entre proveedores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1800" b="1" dirty="0">
                <a:solidFill>
                  <a:srgbClr val="158EA2"/>
                </a:solidFill>
              </a:rPr>
              <a:t>Usted no pagará más </a:t>
            </a:r>
            <a:r>
              <a:rPr lang="es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Las tarifas de VCE son iguales a las de </a:t>
            </a:r>
            <a:r>
              <a:rPr lang="es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PG&amp;E, pero con más fuentes renovables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US" sz="2000" dirty="0">
                <a:solidFill>
                  <a:srgbClr val="519535"/>
                </a:solidFill>
              </a:rPr>
              <a:t>Como cliente de VCE, usted está apoyando los valores locales. </a:t>
            </a:r>
            <a:endParaRPr lang="en-US" sz="2400" dirty="0">
              <a:solidFill>
                <a:srgbClr val="519535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E1280-96FC-4CCB-BB4D-FCFC17E3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3" y="4267200"/>
            <a:ext cx="4600097" cy="198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38D291-35F9-421B-A2A8-B98E2EFBA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354" y="4267200"/>
            <a:ext cx="4462446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26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363086" y="238020"/>
            <a:ext cx="6055627" cy="5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190500"/>
            <a:r>
              <a:rPr lang="es-US" dirty="0"/>
              <a:t>¿Cómo me mantengo informado?</a:t>
            </a:r>
            <a:endParaRPr lang="en-US" dirty="0"/>
          </a:p>
          <a:p>
            <a:pPr marL="0" marR="0" lvl="0" indent="-190500" algn="l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ts val="3000"/>
              <a:buFont typeface="Arial"/>
              <a:buNone/>
            </a:pPr>
            <a:endParaRPr lang="en-US" sz="3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4" name="Shape 214"/>
          <p:cNvSpPr txBox="1">
            <a:spLocks noGrp="1"/>
          </p:cNvSpPr>
          <p:nvPr>
            <p:ph type="sldNum" idx="4294967295"/>
          </p:nvPr>
        </p:nvSpPr>
        <p:spPr>
          <a:xfrm>
            <a:off x="8382000" y="6418262"/>
            <a:ext cx="481524" cy="269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BAD"/>
              </a:buClr>
              <a:buSzPts val="1200"/>
              <a:buFont typeface="Trebuchet MS"/>
              <a:buNone/>
            </a:pPr>
            <a:endParaRPr lang="en-US" sz="1200" b="0" i="0" u="none" strike="noStrike" cap="none" dirty="0">
              <a:solidFill>
                <a:srgbClr val="AAABA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Shape 215"/>
          <p:cNvSpPr txBox="1"/>
          <p:nvPr/>
        </p:nvSpPr>
        <p:spPr>
          <a:xfrm>
            <a:off x="890076" y="1219200"/>
            <a:ext cx="5967924" cy="4849658"/>
          </a:xfrm>
          <a:prstGeom prst="rect">
            <a:avLst/>
          </a:prstGeom>
          <a:noFill/>
          <a:ln>
            <a:noFill/>
          </a:ln>
        </p:spPr>
        <p:txBody>
          <a:bodyPr wrap="square" lIns="91400" tIns="91400" rIns="91400" bIns="91400" anchor="t" anchorCtr="0">
            <a:noAutofit/>
          </a:bodyPr>
          <a:lstStyle/>
          <a:p>
            <a:pPr lvl="1" indent="-152400">
              <a:buClr>
                <a:srgbClr val="539536"/>
              </a:buClr>
              <a:buSzPts val="2400"/>
            </a:pPr>
            <a:r>
              <a:rPr lang="es-US" sz="2000" b="1" dirty="0">
                <a:solidFill>
                  <a:srgbClr val="539536"/>
                </a:solidFill>
                <a:latin typeface="Trebuchet MS"/>
              </a:rPr>
              <a:t>Únase a nuestra lista de correo electrónico</a:t>
            </a:r>
            <a:endParaRPr lang="en-US" sz="2000" b="1" dirty="0">
              <a:solidFill>
                <a:srgbClr val="539536"/>
              </a:solidFill>
              <a:latin typeface="Trebuchet MS"/>
            </a:endParaRPr>
          </a:p>
          <a:p>
            <a: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</a:pPr>
            <a:r>
              <a:rPr lang="en-US" sz="18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https://valleycleanenergy.org/get-in-touch</a:t>
            </a:r>
            <a:endParaRPr lang="en-US" sz="1800" b="0" i="0" u="none" strike="noStrike" cap="none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55575" marR="0" indent="-15557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000" b="1" dirty="0">
                <a:solidFill>
                  <a:srgbClr val="539536"/>
                </a:solidFill>
                <a:latin typeface="Trebuchet MS"/>
              </a:rPr>
              <a:t>Síganos en los medios sociales</a:t>
            </a:r>
            <a:endParaRPr lang="en-US" sz="2000" b="1" dirty="0">
              <a:solidFill>
                <a:srgbClr val="539536"/>
              </a:solidFill>
              <a:latin typeface="Trebuchet MS"/>
            </a:endParaRPr>
          </a:p>
          <a:p>
            <a:pPr marL="155575" marR="0" indent="-15557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cap="none" dirty="0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Facebook.com/</a:t>
            </a:r>
            <a:r>
              <a:rPr lang="en-US" sz="1800" b="0" i="0" u="none" strike="noStrike" cap="none" dirty="0" err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ValleyCleanEnergy</a:t>
            </a:r>
            <a:endParaRPr lang="en-US" sz="1800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55575" marR="0" indent="-15557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cap="none" dirty="0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Twitter: @VCleanEnergy</a:t>
            </a:r>
          </a:p>
          <a:p>
            <a:pPr marL="155575" indent="-155575">
              <a:lnSpc>
                <a:spcPct val="107000"/>
              </a:lnSpc>
              <a:spcAft>
                <a:spcPts val="800"/>
              </a:spcAft>
            </a:pPr>
            <a:r>
              <a:rPr lang="es-US" sz="2000" b="1" dirty="0">
                <a:solidFill>
                  <a:srgbClr val="539536"/>
                </a:solidFill>
                <a:latin typeface="Trebuchet MS"/>
              </a:rPr>
              <a:t>Asista a nuestras juntas virtuales públicas de nuestra Mesa Directiva</a:t>
            </a:r>
          </a:p>
          <a:p>
            <a:pPr marL="155575" indent="-155575">
              <a:lnSpc>
                <a:spcPct val="107000"/>
              </a:lnSpc>
              <a:spcAft>
                <a:spcPts val="800"/>
              </a:spcAft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2ndo jueves de cada mes, de 4:00 a 5:30 pm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155575" indent="-155575">
              <a:lnSpc>
                <a:spcPct val="107000"/>
              </a:lnSpc>
              <a:spcAft>
                <a:spcPts val="800"/>
              </a:spcAft>
            </a:pPr>
            <a:r>
              <a:rPr lang="es-US" sz="2000" b="1" dirty="0">
                <a:solidFill>
                  <a:srgbClr val="539536"/>
                </a:solidFill>
                <a:latin typeface="Trebuchet MS"/>
              </a:rPr>
              <a:t>Asista a las juntas virtuales públicas del Comité Asesor Comunitario</a:t>
            </a:r>
            <a:endParaRPr lang="en-US" sz="2000" b="1" dirty="0">
              <a:solidFill>
                <a:srgbClr val="539536"/>
              </a:solidFill>
              <a:latin typeface="Trebuchet MS"/>
            </a:endParaRPr>
          </a:p>
          <a:p>
            <a:pPr marL="155575" indent="-155575">
              <a:lnSpc>
                <a:spcPct val="107000"/>
              </a:lnSpc>
              <a:spcAft>
                <a:spcPts val="800"/>
              </a:spcAft>
            </a:pPr>
            <a:r>
              <a:rPr lang="es-US" sz="1800" dirty="0">
                <a:solidFill>
                  <a:srgbClr val="595959"/>
                </a:solidFill>
                <a:latin typeface="Trebuchet MS"/>
              </a:rPr>
              <a:t>4rto jueves de cada mes, de 5:00 a 7:00 pm</a:t>
            </a:r>
            <a:endParaRPr lang="en-US" sz="1800" dirty="0">
              <a:solidFill>
                <a:srgbClr val="595959"/>
              </a:solidFill>
              <a:latin typeface="Trebuchet MS"/>
            </a:endParaRPr>
          </a:p>
          <a:p>
            <a:pPr marL="155575" marR="0" indent="-15557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US" sz="2000" b="1" dirty="0">
                <a:solidFill>
                  <a:srgbClr val="539536"/>
                </a:solidFill>
                <a:latin typeface="Trebuchet MS"/>
              </a:rPr>
              <a:t>Llámenos al</a:t>
            </a:r>
          </a:p>
          <a:p>
            <a:pPr marL="155575" marR="0" indent="-15557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1 (855) 699-8232 M-F 7am-7pm</a:t>
            </a:r>
          </a:p>
        </p:txBody>
      </p:sp>
      <p:pic>
        <p:nvPicPr>
          <p:cNvPr id="216" name="Shape 216" descr="Picture 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9918" y="3836406"/>
            <a:ext cx="1767044" cy="1495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 descr="Pictur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3418" y="2475703"/>
            <a:ext cx="1640044" cy="1462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 descr="Picture 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13418" y="1219200"/>
            <a:ext cx="1542329" cy="1384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9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4C8A389C-8FC5-4A67-AB92-2EDD36996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65149"/>
            <a:ext cx="4191000" cy="671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41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55" y="152400"/>
            <a:ext cx="8863690" cy="839599"/>
          </a:xfrm>
        </p:spPr>
        <p:txBody>
          <a:bodyPr>
            <a:normAutofit fontScale="90000"/>
          </a:bodyPr>
          <a:lstStyle/>
          <a:p>
            <a:r>
              <a:rPr lang="en-US" sz="3000" dirty="0"/>
              <a:t>Gracias </a:t>
            </a:r>
            <a:br>
              <a:rPr lang="en-US" sz="3000" dirty="0"/>
            </a:br>
            <a:r>
              <a:rPr lang="en-US" sz="2200" dirty="0"/>
              <a:t>ValleyCleanEnergy.org</a:t>
            </a:r>
            <a:endParaRPr lang="en-US" sz="3000" dirty="0"/>
          </a:p>
        </p:txBody>
      </p:sp>
      <p:pic>
        <p:nvPicPr>
          <p:cNvPr id="5" name="Picture 4" descr="A picture containing text, person, sign, outdoor&#10;&#10;Description automatically generated">
            <a:extLst>
              <a:ext uri="{FF2B5EF4-FFF2-40B4-BE49-F238E27FC236}">
                <a16:creationId xmlns:a16="http://schemas.microsoft.com/office/drawing/2014/main" id="{EDBF300B-6408-43DD-9260-08EBB9D17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839" y="1042164"/>
            <a:ext cx="5446322" cy="581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349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7E8083"/>
      </a:dk1>
      <a:lt1>
        <a:srgbClr val="FFFFFF"/>
      </a:lt1>
      <a:dk2>
        <a:srgbClr val="7E8083"/>
      </a:dk2>
      <a:lt2>
        <a:srgbClr val="CDD4D7"/>
      </a:lt2>
      <a:accent1>
        <a:srgbClr val="1D86CD"/>
      </a:accent1>
      <a:accent2>
        <a:srgbClr val="38939B"/>
      </a:accent2>
      <a:accent3>
        <a:srgbClr val="0076C0"/>
      </a:accent3>
      <a:accent4>
        <a:srgbClr val="8DC63F"/>
      </a:accent4>
      <a:accent5>
        <a:srgbClr val="BBB0A6"/>
      </a:accent5>
      <a:accent6>
        <a:srgbClr val="FAA634"/>
      </a:accent6>
      <a:hlink>
        <a:srgbClr val="EC4D4D"/>
      </a:hlink>
      <a:folHlink>
        <a:srgbClr val="F8CE8A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9D2618771A4542A4F53D74C87610D3" ma:contentTypeVersion="12" ma:contentTypeDescription="Create a new document." ma:contentTypeScope="" ma:versionID="4296030d7236849fb163795e88ed2475">
  <xsd:schema xmlns:xsd="http://www.w3.org/2001/XMLSchema" xmlns:xs="http://www.w3.org/2001/XMLSchema" xmlns:p="http://schemas.microsoft.com/office/2006/metadata/properties" xmlns:ns3="39da3edd-aeeb-44d5-8254-0be017a2a96e" xmlns:ns4="e46eec46-eebe-4d52-9779-c386f4017e89" targetNamespace="http://schemas.microsoft.com/office/2006/metadata/properties" ma:root="true" ma:fieldsID="b4efaece8437254db8b0301b40ccf048" ns3:_="" ns4:_="">
    <xsd:import namespace="39da3edd-aeeb-44d5-8254-0be017a2a96e"/>
    <xsd:import namespace="e46eec46-eebe-4d52-9779-c386f4017e8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MediaServiceMetadata" minOccurs="0"/>
                <xsd:element ref="ns4:MediaServiceFastMetadata" minOccurs="0"/>
                <xsd:element ref="ns3:SharedWithDetails" minOccurs="0"/>
                <xsd:element ref="ns3:SharingHintHash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a3edd-aeeb-44d5-8254-0be017a2a96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eec46-eebe-4d52-9779-c386f4017e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A8A471-FB17-4469-BFF9-3CDE97F9B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da3edd-aeeb-44d5-8254-0be017a2a96e"/>
    <ds:schemaRef ds:uri="e46eec46-eebe-4d52-9779-c386f4017e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752AD6-C80F-4F1E-9ADB-C1422F1138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097A4D-1B3D-455D-8269-1CDA020A0AFC}">
  <ds:schemaRefs>
    <ds:schemaRef ds:uri="http://schemas.microsoft.com/office/2006/metadata/properties"/>
    <ds:schemaRef ds:uri="http://schemas.openxmlformats.org/package/2006/metadata/core-properties"/>
    <ds:schemaRef ds:uri="e46eec46-eebe-4d52-9779-c386f4017e89"/>
    <ds:schemaRef ds:uri="http://www.w3.org/XML/1998/namespace"/>
    <ds:schemaRef ds:uri="39da3edd-aeeb-44d5-8254-0be017a2a96e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3463</TotalTime>
  <Words>1494</Words>
  <Application>Microsoft Office PowerPoint</Application>
  <PresentationFormat>On-screen Show (4:3)</PresentationFormat>
  <Paragraphs>164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Symbol</vt:lpstr>
      <vt:lpstr>Trebuchet MS</vt:lpstr>
      <vt:lpstr>Arial </vt:lpstr>
      <vt:lpstr>Arial</vt:lpstr>
      <vt:lpstr>Calibri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Actividades Actuales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Repasemos los Beneficios de VCE </vt:lpstr>
      <vt:lpstr>PowerPoint Presentation</vt:lpstr>
      <vt:lpstr>PowerPoint Presentation</vt:lpstr>
      <vt:lpstr>Gracias  ValleyCleanEnergy.org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Mitch Sears</dc:creator>
  <cp:lastModifiedBy>Tessa Tobar</cp:lastModifiedBy>
  <cp:revision>330</cp:revision>
  <cp:lastPrinted>2018-09-11T22:33:08Z</cp:lastPrinted>
  <dcterms:modified xsi:type="dcterms:W3CDTF">2020-12-02T22:33:49Z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0x010100029D2618771A4542A4F53D74C87610D3</vt:lpwstr>
  </property>
</Properties>
</file>